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handoutMasterIdLst>
    <p:handoutMasterId r:id="rId19"/>
  </p:handoutMasterIdLst>
  <p:sldIdLst>
    <p:sldId id="267" r:id="rId2"/>
    <p:sldId id="256" r:id="rId3"/>
    <p:sldId id="262" r:id="rId4"/>
    <p:sldId id="269" r:id="rId5"/>
    <p:sldId id="257" r:id="rId6"/>
    <p:sldId id="258" r:id="rId7"/>
    <p:sldId id="259" r:id="rId8"/>
    <p:sldId id="260" r:id="rId9"/>
    <p:sldId id="261" r:id="rId10"/>
    <p:sldId id="264" r:id="rId11"/>
    <p:sldId id="270" r:id="rId12"/>
    <p:sldId id="271" r:id="rId13"/>
    <p:sldId id="263" r:id="rId14"/>
    <p:sldId id="265" r:id="rId15"/>
    <p:sldId id="266" r:id="rId16"/>
    <p:sldId id="268" r:id="rId17"/>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640" autoAdjust="0"/>
  </p:normalViewPr>
  <p:slideViewPr>
    <p:cSldViewPr snapToGrid="0" snapToObjects="1">
      <p:cViewPr varScale="1">
        <p:scale>
          <a:sx n="81" d="100"/>
          <a:sy n="81" d="100"/>
        </p:scale>
        <p:origin x="-47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96DBF4E-7F8D-D241-A851-44284E02C511}" type="datetimeFigureOut">
              <a:rPr lang="fr-FR" smtClean="0"/>
              <a:t>06/02/13</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FB92EC7-9339-5B45-AA01-D6A3618AA946}" type="slidenum">
              <a:rPr lang="fr-FR" smtClean="0"/>
              <a:t>‹#›</a:t>
            </a:fld>
            <a:endParaRPr lang="fr-FR"/>
          </a:p>
        </p:txBody>
      </p:sp>
    </p:spTree>
    <p:extLst>
      <p:ext uri="{BB962C8B-B14F-4D97-AF65-F5344CB8AC3E}">
        <p14:creationId xmlns:p14="http://schemas.microsoft.com/office/powerpoint/2010/main" val="167150702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C490D7-200E-A347-8E95-A6D10DBC3776}" type="datetimeFigureOut">
              <a:rPr lang="fr-FR" smtClean="0"/>
              <a:t>06/02/13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6E92F8-7BEE-9A49-A060-6FBCFFDD9AF9}" type="slidenum">
              <a:rPr lang="fr-FR" smtClean="0"/>
              <a:t>‹#›</a:t>
            </a:fld>
            <a:endParaRPr lang="fr-FR"/>
          </a:p>
        </p:txBody>
      </p:sp>
    </p:spTree>
    <p:extLst>
      <p:ext uri="{BB962C8B-B14F-4D97-AF65-F5344CB8AC3E}">
        <p14:creationId xmlns:p14="http://schemas.microsoft.com/office/powerpoint/2010/main" val="320109741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2640BFC8-1259-9646-A87A-2359C08C9E6C}" type="datetime1">
              <a:rPr lang="fr-FR" smtClean="0"/>
              <a:t>06/02/13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AAE9C9E-59FF-A045-A040-9F90E726B2EE}" type="slidenum">
              <a:rPr lang="fr-FR" smtClean="0"/>
              <a:t>‹#›</a:t>
            </a:fld>
            <a:endParaRPr lang="fr-FR"/>
          </a:p>
        </p:txBody>
      </p:sp>
    </p:spTree>
    <p:extLst>
      <p:ext uri="{BB962C8B-B14F-4D97-AF65-F5344CB8AC3E}">
        <p14:creationId xmlns:p14="http://schemas.microsoft.com/office/powerpoint/2010/main" val="1419367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8EFD47A-C132-7B46-971A-C5AA3CA74E47}" type="datetime1">
              <a:rPr lang="fr-FR" smtClean="0"/>
              <a:t>06/02/13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AAE9C9E-59FF-A045-A040-9F90E726B2EE}" type="slidenum">
              <a:rPr lang="fr-FR" smtClean="0"/>
              <a:t>‹#›</a:t>
            </a:fld>
            <a:endParaRPr lang="fr-FR"/>
          </a:p>
        </p:txBody>
      </p:sp>
    </p:spTree>
    <p:extLst>
      <p:ext uri="{BB962C8B-B14F-4D97-AF65-F5344CB8AC3E}">
        <p14:creationId xmlns:p14="http://schemas.microsoft.com/office/powerpoint/2010/main" val="196722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9560DCC-46B6-7443-BFDF-6F825BDBD008}" type="datetime1">
              <a:rPr lang="fr-FR" smtClean="0"/>
              <a:t>06/02/13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AAE9C9E-59FF-A045-A040-9F90E726B2EE}" type="slidenum">
              <a:rPr lang="fr-FR" smtClean="0"/>
              <a:t>‹#›</a:t>
            </a:fld>
            <a:endParaRPr lang="fr-FR"/>
          </a:p>
        </p:txBody>
      </p:sp>
    </p:spTree>
    <p:extLst>
      <p:ext uri="{BB962C8B-B14F-4D97-AF65-F5344CB8AC3E}">
        <p14:creationId xmlns:p14="http://schemas.microsoft.com/office/powerpoint/2010/main" val="3915205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0AEC476-421F-554F-8D04-2A3E3DA17546}" type="datetime1">
              <a:rPr lang="fr-FR" smtClean="0"/>
              <a:t>06/02/13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AAE9C9E-59FF-A045-A040-9F90E726B2EE}" type="slidenum">
              <a:rPr lang="fr-FR" smtClean="0"/>
              <a:t>‹#›</a:t>
            </a:fld>
            <a:endParaRPr lang="fr-FR"/>
          </a:p>
        </p:txBody>
      </p:sp>
    </p:spTree>
    <p:extLst>
      <p:ext uri="{BB962C8B-B14F-4D97-AF65-F5344CB8AC3E}">
        <p14:creationId xmlns:p14="http://schemas.microsoft.com/office/powerpoint/2010/main" val="1862402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0759900-8062-1F45-A98B-968BC6F48905}" type="datetime1">
              <a:rPr lang="fr-FR" smtClean="0"/>
              <a:t>06/02/13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AAE9C9E-59FF-A045-A040-9F90E726B2EE}" type="slidenum">
              <a:rPr lang="fr-FR" smtClean="0"/>
              <a:t>‹#›</a:t>
            </a:fld>
            <a:endParaRPr lang="fr-FR"/>
          </a:p>
        </p:txBody>
      </p:sp>
    </p:spTree>
    <p:extLst>
      <p:ext uri="{BB962C8B-B14F-4D97-AF65-F5344CB8AC3E}">
        <p14:creationId xmlns:p14="http://schemas.microsoft.com/office/powerpoint/2010/main" val="2730507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D3C4C10-F166-7445-9929-402001A8C6DF}" type="datetime1">
              <a:rPr lang="fr-FR" smtClean="0"/>
              <a:t>06/02/13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AAE9C9E-59FF-A045-A040-9F90E726B2EE}" type="slidenum">
              <a:rPr lang="fr-FR" smtClean="0"/>
              <a:t>‹#›</a:t>
            </a:fld>
            <a:endParaRPr lang="fr-FR"/>
          </a:p>
        </p:txBody>
      </p:sp>
    </p:spTree>
    <p:extLst>
      <p:ext uri="{BB962C8B-B14F-4D97-AF65-F5344CB8AC3E}">
        <p14:creationId xmlns:p14="http://schemas.microsoft.com/office/powerpoint/2010/main" val="819976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4B85E41-2A2D-164A-A94C-5BEA67F1934A}" type="datetime1">
              <a:rPr lang="fr-FR" smtClean="0"/>
              <a:t>06/02/13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AAE9C9E-59FF-A045-A040-9F90E726B2EE}" type="slidenum">
              <a:rPr lang="fr-FR" smtClean="0"/>
              <a:t>‹#›</a:t>
            </a:fld>
            <a:endParaRPr lang="fr-FR"/>
          </a:p>
        </p:txBody>
      </p:sp>
    </p:spTree>
    <p:extLst>
      <p:ext uri="{BB962C8B-B14F-4D97-AF65-F5344CB8AC3E}">
        <p14:creationId xmlns:p14="http://schemas.microsoft.com/office/powerpoint/2010/main" val="89955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687C9D14-F135-6E4F-B313-7E3178AB5A23}" type="datetime1">
              <a:rPr lang="fr-FR" smtClean="0"/>
              <a:t>06/02/13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AAE9C9E-59FF-A045-A040-9F90E726B2EE}" type="slidenum">
              <a:rPr lang="fr-FR" smtClean="0"/>
              <a:t>‹#›</a:t>
            </a:fld>
            <a:endParaRPr lang="fr-FR"/>
          </a:p>
        </p:txBody>
      </p:sp>
    </p:spTree>
    <p:extLst>
      <p:ext uri="{BB962C8B-B14F-4D97-AF65-F5344CB8AC3E}">
        <p14:creationId xmlns:p14="http://schemas.microsoft.com/office/powerpoint/2010/main" val="3732470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82BC005-797E-F840-872C-267BF4BD93A4}" type="datetime1">
              <a:rPr lang="fr-FR" smtClean="0"/>
              <a:t>06/02/13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AAE9C9E-59FF-A045-A040-9F90E726B2EE}" type="slidenum">
              <a:rPr lang="fr-FR" smtClean="0"/>
              <a:t>‹#›</a:t>
            </a:fld>
            <a:endParaRPr lang="fr-FR"/>
          </a:p>
        </p:txBody>
      </p:sp>
    </p:spTree>
    <p:extLst>
      <p:ext uri="{BB962C8B-B14F-4D97-AF65-F5344CB8AC3E}">
        <p14:creationId xmlns:p14="http://schemas.microsoft.com/office/powerpoint/2010/main" val="3200267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27DB415-08D7-C449-B40E-3B5344EFA369}" type="datetime1">
              <a:rPr lang="fr-FR" smtClean="0"/>
              <a:t>06/02/13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AAE9C9E-59FF-A045-A040-9F90E726B2EE}" type="slidenum">
              <a:rPr lang="fr-FR" smtClean="0"/>
              <a:t>‹#›</a:t>
            </a:fld>
            <a:endParaRPr lang="fr-FR"/>
          </a:p>
        </p:txBody>
      </p:sp>
    </p:spTree>
    <p:extLst>
      <p:ext uri="{BB962C8B-B14F-4D97-AF65-F5344CB8AC3E}">
        <p14:creationId xmlns:p14="http://schemas.microsoft.com/office/powerpoint/2010/main" val="3993726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CB37F1B-BE1B-C049-8A71-058C4BEFE766}" type="datetime1">
              <a:rPr lang="fr-FR" smtClean="0"/>
              <a:t>06/02/13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AAE9C9E-59FF-A045-A040-9F90E726B2EE}" type="slidenum">
              <a:rPr lang="fr-FR" smtClean="0"/>
              <a:t>‹#›</a:t>
            </a:fld>
            <a:endParaRPr lang="fr-FR"/>
          </a:p>
        </p:txBody>
      </p:sp>
    </p:spTree>
    <p:extLst>
      <p:ext uri="{BB962C8B-B14F-4D97-AF65-F5344CB8AC3E}">
        <p14:creationId xmlns:p14="http://schemas.microsoft.com/office/powerpoint/2010/main" val="121164375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ED2CC5-9E68-274D-B8DB-54B1BBD2330B}" type="datetime1">
              <a:rPr lang="fr-FR" smtClean="0"/>
              <a:t>06/02/13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AE9C9E-59FF-A045-A040-9F90E726B2EE}" type="slidenum">
              <a:rPr lang="fr-FR" smtClean="0"/>
              <a:t>‹#›</a:t>
            </a:fld>
            <a:endParaRPr lang="fr-FR"/>
          </a:p>
        </p:txBody>
      </p:sp>
    </p:spTree>
    <p:extLst>
      <p:ext uri="{BB962C8B-B14F-4D97-AF65-F5344CB8AC3E}">
        <p14:creationId xmlns:p14="http://schemas.microsoft.com/office/powerpoint/2010/main" val="32820616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AAE9C9E-59FF-A045-A040-9F90E726B2EE}" type="slidenum">
              <a:rPr lang="fr-FR" smtClean="0"/>
              <a:t>1</a:t>
            </a:fld>
            <a:endParaRPr lang="fr-FR"/>
          </a:p>
        </p:txBody>
      </p:sp>
      <p:grpSp>
        <p:nvGrpSpPr>
          <p:cNvPr id="20" name="Grouper 19"/>
          <p:cNvGrpSpPr/>
          <p:nvPr/>
        </p:nvGrpSpPr>
        <p:grpSpPr>
          <a:xfrm>
            <a:off x="1702341" y="472370"/>
            <a:ext cx="5778229" cy="2891453"/>
            <a:chOff x="1702341" y="472370"/>
            <a:chExt cx="5778229" cy="2891453"/>
          </a:xfrm>
        </p:grpSpPr>
        <p:sp>
          <p:nvSpPr>
            <p:cNvPr id="4" name="Freeform 8"/>
            <p:cNvSpPr>
              <a:spLocks/>
            </p:cNvSpPr>
            <p:nvPr/>
          </p:nvSpPr>
          <p:spPr bwMode="auto">
            <a:xfrm>
              <a:off x="1702341" y="754940"/>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66FF66"/>
            </a:solidFill>
            <a:ln w="9525">
              <a:solidFill>
                <a:schemeClr val="tx1"/>
              </a:solidFill>
              <a:round/>
              <a:headEnd/>
              <a:tailEnd/>
            </a:ln>
            <a:effectLst/>
          </p:spPr>
          <p:txBody>
            <a:bodyPr/>
            <a:lstStyle/>
            <a:p>
              <a:endParaRPr lang="fr-FR"/>
            </a:p>
          </p:txBody>
        </p:sp>
        <p:sp>
          <p:nvSpPr>
            <p:cNvPr id="5" name="Freeform 9"/>
            <p:cNvSpPr>
              <a:spLocks/>
            </p:cNvSpPr>
            <p:nvPr/>
          </p:nvSpPr>
          <p:spPr bwMode="auto">
            <a:xfrm flipH="1">
              <a:off x="3125008" y="754940"/>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99FF66"/>
            </a:solidFill>
            <a:ln w="9525">
              <a:solidFill>
                <a:schemeClr val="tx1"/>
              </a:solidFill>
              <a:round/>
              <a:headEnd/>
              <a:tailEnd/>
            </a:ln>
            <a:effectLst/>
          </p:spPr>
          <p:txBody>
            <a:bodyPr/>
            <a:lstStyle/>
            <a:p>
              <a:endParaRPr lang="fr-FR"/>
            </a:p>
          </p:txBody>
        </p:sp>
        <p:sp>
          <p:nvSpPr>
            <p:cNvPr id="6" name="Freeform 11"/>
            <p:cNvSpPr>
              <a:spLocks/>
            </p:cNvSpPr>
            <p:nvPr/>
          </p:nvSpPr>
          <p:spPr bwMode="auto">
            <a:xfrm>
              <a:off x="1702341" y="2299541"/>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sp>
          <p:nvSpPr>
            <p:cNvPr id="7" name="Freeform 18"/>
            <p:cNvSpPr>
              <a:spLocks/>
            </p:cNvSpPr>
            <p:nvPr/>
          </p:nvSpPr>
          <p:spPr bwMode="auto">
            <a:xfrm flipV="1">
              <a:off x="4547672" y="1230202"/>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FFCC"/>
            </a:solidFill>
            <a:ln w="9525">
              <a:solidFill>
                <a:schemeClr val="tx1"/>
              </a:solidFill>
              <a:round/>
              <a:headEnd/>
              <a:tailEnd/>
            </a:ln>
            <a:effectLst/>
          </p:spPr>
          <p:txBody>
            <a:bodyPr/>
            <a:lstStyle/>
            <a:p>
              <a:endParaRPr lang="fr-FR"/>
            </a:p>
          </p:txBody>
        </p:sp>
        <p:sp>
          <p:nvSpPr>
            <p:cNvPr id="8" name="Freeform 19"/>
            <p:cNvSpPr>
              <a:spLocks/>
            </p:cNvSpPr>
            <p:nvPr/>
          </p:nvSpPr>
          <p:spPr bwMode="auto">
            <a:xfrm flipH="1" flipV="1">
              <a:off x="5970339" y="1230202"/>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CCFF"/>
            </a:solidFill>
            <a:ln w="9525">
              <a:solidFill>
                <a:schemeClr val="tx1"/>
              </a:solidFill>
              <a:round/>
              <a:headEnd/>
              <a:tailEnd/>
            </a:ln>
            <a:effectLst/>
          </p:spPr>
          <p:txBody>
            <a:bodyPr/>
            <a:lstStyle/>
            <a:p>
              <a:endParaRPr lang="fr-FR"/>
            </a:p>
          </p:txBody>
        </p:sp>
        <p:sp>
          <p:nvSpPr>
            <p:cNvPr id="9" name="Freeform 20"/>
            <p:cNvSpPr>
              <a:spLocks/>
            </p:cNvSpPr>
            <p:nvPr/>
          </p:nvSpPr>
          <p:spPr bwMode="auto">
            <a:xfrm flipV="1">
              <a:off x="4547672" y="873755"/>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sp>
          <p:nvSpPr>
            <p:cNvPr id="10" name="Text Box 22"/>
            <p:cNvSpPr txBox="1">
              <a:spLocks noChangeArrowheads="1"/>
            </p:cNvSpPr>
            <p:nvPr/>
          </p:nvSpPr>
          <p:spPr bwMode="auto">
            <a:xfrm>
              <a:off x="2115465" y="1092453"/>
              <a:ext cx="462365" cy="1323439"/>
            </a:xfrm>
            <a:prstGeom prst="rect">
              <a:avLst/>
            </a:prstGeom>
            <a:noFill/>
            <a:ln w="9525">
              <a:noFill/>
              <a:miter lim="800000"/>
              <a:headEnd/>
              <a:tailEnd/>
            </a:ln>
            <a:effectLst/>
          </p:spPr>
          <p:txBody>
            <a:bodyPr wrap="square">
              <a:spAutoFit/>
            </a:bodyPr>
            <a:lstStyle/>
            <a:p>
              <a:r>
                <a:rPr lang="fr-FR" sz="8000" dirty="0" smtClean="0"/>
                <a:t>I</a:t>
              </a:r>
              <a:endParaRPr lang="fr-FR" sz="8000" dirty="0"/>
            </a:p>
          </p:txBody>
        </p:sp>
        <p:sp>
          <p:nvSpPr>
            <p:cNvPr id="11" name="Text Box 23"/>
            <p:cNvSpPr txBox="1">
              <a:spLocks noChangeArrowheads="1"/>
            </p:cNvSpPr>
            <p:nvPr/>
          </p:nvSpPr>
          <p:spPr bwMode="auto">
            <a:xfrm>
              <a:off x="3430254" y="1141091"/>
              <a:ext cx="655363" cy="1323439"/>
            </a:xfrm>
            <a:prstGeom prst="rect">
              <a:avLst/>
            </a:prstGeom>
            <a:noFill/>
            <a:ln w="9525">
              <a:noFill/>
              <a:miter lim="800000"/>
              <a:headEnd/>
              <a:tailEnd/>
            </a:ln>
            <a:effectLst/>
          </p:spPr>
          <p:txBody>
            <a:bodyPr wrap="square">
              <a:spAutoFit/>
            </a:bodyPr>
            <a:lstStyle/>
            <a:p>
              <a:r>
                <a:rPr lang="fr-FR" sz="8000" dirty="0" smtClean="0"/>
                <a:t>C</a:t>
              </a:r>
              <a:endParaRPr lang="fr-FR" sz="8000" dirty="0"/>
            </a:p>
          </p:txBody>
        </p:sp>
        <p:sp>
          <p:nvSpPr>
            <p:cNvPr id="12" name="Text Box 24"/>
            <p:cNvSpPr txBox="1">
              <a:spLocks noChangeArrowheads="1"/>
            </p:cNvSpPr>
            <p:nvPr/>
          </p:nvSpPr>
          <p:spPr bwMode="auto">
            <a:xfrm>
              <a:off x="4725956" y="1552825"/>
              <a:ext cx="864339" cy="1323439"/>
            </a:xfrm>
            <a:prstGeom prst="rect">
              <a:avLst/>
            </a:prstGeom>
            <a:noFill/>
            <a:ln w="9525">
              <a:noFill/>
              <a:miter lim="800000"/>
              <a:headEnd/>
              <a:tailEnd/>
            </a:ln>
            <a:effectLst/>
          </p:spPr>
          <p:txBody>
            <a:bodyPr wrap="none">
              <a:spAutoFit/>
            </a:bodyPr>
            <a:lstStyle/>
            <a:p>
              <a:r>
                <a:rPr lang="fr-FR" sz="8000" dirty="0" smtClean="0"/>
                <a:t>O</a:t>
              </a:r>
              <a:endParaRPr lang="fr-FR" sz="8000" dirty="0"/>
            </a:p>
          </p:txBody>
        </p:sp>
        <p:sp>
          <p:nvSpPr>
            <p:cNvPr id="13" name="Text Box 25"/>
            <p:cNvSpPr txBox="1">
              <a:spLocks noChangeArrowheads="1"/>
            </p:cNvSpPr>
            <p:nvPr/>
          </p:nvSpPr>
          <p:spPr bwMode="auto">
            <a:xfrm>
              <a:off x="6138393" y="1533369"/>
              <a:ext cx="1342177" cy="1323439"/>
            </a:xfrm>
            <a:prstGeom prst="rect">
              <a:avLst/>
            </a:prstGeom>
            <a:noFill/>
            <a:ln w="9525">
              <a:noFill/>
              <a:miter lim="800000"/>
              <a:headEnd/>
              <a:tailEnd/>
            </a:ln>
            <a:effectLst/>
          </p:spPr>
          <p:txBody>
            <a:bodyPr wrap="square">
              <a:spAutoFit/>
            </a:bodyPr>
            <a:lstStyle/>
            <a:p>
              <a:r>
                <a:rPr lang="fr-FR" sz="8000" dirty="0" smtClean="0"/>
                <a:t>M</a:t>
              </a:r>
              <a:endParaRPr lang="fr-FR" sz="8000" dirty="0"/>
            </a:p>
          </p:txBody>
        </p:sp>
        <p:sp>
          <p:nvSpPr>
            <p:cNvPr id="14" name="Text Box 42"/>
            <p:cNvSpPr txBox="1">
              <a:spLocks noChangeArrowheads="1"/>
            </p:cNvSpPr>
            <p:nvPr/>
          </p:nvSpPr>
          <p:spPr bwMode="auto">
            <a:xfrm>
              <a:off x="2402649" y="2441858"/>
              <a:ext cx="1346074" cy="584775"/>
            </a:xfrm>
            <a:prstGeom prst="rect">
              <a:avLst/>
            </a:prstGeom>
            <a:noFill/>
            <a:ln w="9525">
              <a:noFill/>
              <a:miter lim="800000"/>
              <a:headEnd/>
              <a:tailEnd/>
            </a:ln>
            <a:effectLst/>
          </p:spPr>
          <p:txBody>
            <a:bodyPr wrap="none">
              <a:spAutoFit/>
            </a:bodyPr>
            <a:lstStyle/>
            <a:p>
              <a:r>
                <a:rPr lang="fr-FR" sz="3200" dirty="0" smtClean="0"/>
                <a:t>Projets</a:t>
              </a:r>
              <a:endParaRPr lang="fr-FR" sz="3200" dirty="0"/>
            </a:p>
          </p:txBody>
        </p:sp>
        <p:sp>
          <p:nvSpPr>
            <p:cNvPr id="15" name="Text Box 43"/>
            <p:cNvSpPr txBox="1">
              <a:spLocks noChangeArrowheads="1"/>
            </p:cNvSpPr>
            <p:nvPr/>
          </p:nvSpPr>
          <p:spPr bwMode="auto">
            <a:xfrm>
              <a:off x="3572109" y="472370"/>
              <a:ext cx="1893916" cy="584775"/>
            </a:xfrm>
            <a:prstGeom prst="rect">
              <a:avLst/>
            </a:prstGeom>
            <a:noFill/>
            <a:ln w="9525">
              <a:noFill/>
              <a:miter lim="800000"/>
              <a:headEnd/>
              <a:tailEnd/>
            </a:ln>
            <a:effectLst/>
          </p:spPr>
          <p:txBody>
            <a:bodyPr wrap="none">
              <a:spAutoFit/>
            </a:bodyPr>
            <a:lstStyle/>
            <a:p>
              <a:r>
                <a:rPr lang="fr-FR" sz="3200" dirty="0" smtClean="0"/>
                <a:t>Entreprise</a:t>
              </a:r>
              <a:endParaRPr lang="fr-FR" sz="3200" dirty="0"/>
            </a:p>
          </p:txBody>
        </p:sp>
        <p:sp>
          <p:nvSpPr>
            <p:cNvPr id="16" name="Text Box 43"/>
            <p:cNvSpPr txBox="1">
              <a:spLocks noChangeArrowheads="1"/>
            </p:cNvSpPr>
            <p:nvPr/>
          </p:nvSpPr>
          <p:spPr bwMode="auto">
            <a:xfrm>
              <a:off x="5102248" y="937814"/>
              <a:ext cx="1736181" cy="584775"/>
            </a:xfrm>
            <a:prstGeom prst="rect">
              <a:avLst/>
            </a:prstGeom>
            <a:noFill/>
            <a:ln w="9525">
              <a:noFill/>
              <a:miter lim="800000"/>
              <a:headEnd/>
              <a:tailEnd/>
            </a:ln>
            <a:effectLst/>
          </p:spPr>
          <p:txBody>
            <a:bodyPr wrap="none">
              <a:spAutoFit/>
            </a:bodyPr>
            <a:lstStyle/>
            <a:p>
              <a:r>
                <a:rPr lang="fr-FR" sz="3200" dirty="0" smtClean="0"/>
                <a:t>Systèmes</a:t>
              </a:r>
              <a:endParaRPr lang="fr-FR" sz="3200" dirty="0"/>
            </a:p>
          </p:txBody>
        </p:sp>
        <p:sp>
          <p:nvSpPr>
            <p:cNvPr id="17" name="Text Box 42"/>
            <p:cNvSpPr txBox="1">
              <a:spLocks noChangeArrowheads="1"/>
            </p:cNvSpPr>
            <p:nvPr/>
          </p:nvSpPr>
          <p:spPr bwMode="auto">
            <a:xfrm>
              <a:off x="3811224" y="2779048"/>
              <a:ext cx="1326389" cy="584775"/>
            </a:xfrm>
            <a:prstGeom prst="rect">
              <a:avLst/>
            </a:prstGeom>
            <a:noFill/>
            <a:ln w="9525">
              <a:noFill/>
              <a:miter lim="800000"/>
              <a:headEnd/>
              <a:tailEnd/>
            </a:ln>
            <a:effectLst/>
          </p:spPr>
          <p:txBody>
            <a:bodyPr wrap="none">
              <a:spAutoFit/>
            </a:bodyPr>
            <a:lstStyle/>
            <a:p>
              <a:r>
                <a:rPr lang="fr-FR" sz="3200" dirty="0" smtClean="0"/>
                <a:t>Equipe</a:t>
              </a:r>
              <a:endParaRPr lang="fr-FR" sz="3200" dirty="0"/>
            </a:p>
          </p:txBody>
        </p:sp>
      </p:grpSp>
      <p:sp>
        <p:nvSpPr>
          <p:cNvPr id="18" name="ZoneTexte 17"/>
          <p:cNvSpPr txBox="1"/>
          <p:nvPr/>
        </p:nvSpPr>
        <p:spPr>
          <a:xfrm>
            <a:off x="2350683" y="3604420"/>
            <a:ext cx="4393976" cy="2862323"/>
          </a:xfrm>
          <a:prstGeom prst="rect">
            <a:avLst/>
          </a:prstGeom>
          <a:noFill/>
        </p:spPr>
        <p:txBody>
          <a:bodyPr wrap="none" rtlCol="0">
            <a:spAutoFit/>
          </a:bodyPr>
          <a:lstStyle/>
          <a:p>
            <a:pPr algn="ctr"/>
            <a:r>
              <a:rPr lang="fr-FR" b="1" dirty="0" smtClean="0"/>
              <a:t>Pourquoi faire ? </a:t>
            </a:r>
            <a:endParaRPr lang="fr-FR" dirty="0" smtClean="0"/>
          </a:p>
          <a:p>
            <a:pPr algn="ctr"/>
            <a:r>
              <a:rPr lang="fr-FR" dirty="0" smtClean="0"/>
              <a:t>4 métiers</a:t>
            </a:r>
          </a:p>
          <a:p>
            <a:pPr algn="ctr"/>
            <a:r>
              <a:rPr lang="fr-FR" b="1" dirty="0" smtClean="0"/>
              <a:t>Quoi ? </a:t>
            </a:r>
            <a:endParaRPr lang="fr-FR" dirty="0" smtClean="0"/>
          </a:p>
          <a:p>
            <a:pPr algn="ctr"/>
            <a:r>
              <a:rPr lang="fr-FR" dirty="0" smtClean="0"/>
              <a:t>4 domaines de compétences </a:t>
            </a:r>
          </a:p>
          <a:p>
            <a:pPr algn="ctr"/>
            <a:r>
              <a:rPr lang="fr-FR"/>
              <a:t>s</a:t>
            </a:r>
            <a:r>
              <a:rPr lang="fr-FR" smtClean="0"/>
              <a:t>avoir faire </a:t>
            </a:r>
            <a:r>
              <a:rPr lang="fr-FR" dirty="0" smtClean="0"/>
              <a:t>par domaine</a:t>
            </a:r>
          </a:p>
          <a:p>
            <a:pPr algn="ctr"/>
            <a:r>
              <a:rPr lang="fr-FR" b="1" dirty="0" smtClean="0"/>
              <a:t>Comment ? </a:t>
            </a:r>
          </a:p>
          <a:p>
            <a:pPr algn="ctr"/>
            <a:r>
              <a:rPr lang="fr-FR" dirty="0" smtClean="0"/>
              <a:t>les programmes et le projet de fin d’études</a:t>
            </a:r>
          </a:p>
          <a:p>
            <a:pPr algn="ctr"/>
            <a:r>
              <a:rPr lang="fr-FR" b="1" dirty="0" smtClean="0"/>
              <a:t>Vers quoi ?</a:t>
            </a:r>
          </a:p>
          <a:p>
            <a:pPr algn="ctr"/>
            <a:r>
              <a:rPr lang="fr-FR" dirty="0"/>
              <a:t>p</a:t>
            </a:r>
            <a:r>
              <a:rPr lang="fr-FR" dirty="0" smtClean="0"/>
              <a:t>rincipaux employeurs </a:t>
            </a:r>
          </a:p>
          <a:p>
            <a:pPr algn="ctr"/>
            <a:r>
              <a:rPr lang="fr-FR" dirty="0" smtClean="0"/>
              <a:t>quelques exemples de création d’entreprises</a:t>
            </a:r>
            <a:endParaRPr lang="fr-FR" dirty="0"/>
          </a:p>
        </p:txBody>
      </p:sp>
    </p:spTree>
    <p:extLst>
      <p:ext uri="{BB962C8B-B14F-4D97-AF65-F5344CB8AC3E}">
        <p14:creationId xmlns:p14="http://schemas.microsoft.com/office/powerpoint/2010/main" val="1299702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413495" y="0"/>
            <a:ext cx="2928732" cy="523220"/>
          </a:xfrm>
          <a:prstGeom prst="rect">
            <a:avLst/>
          </a:prstGeom>
          <a:noFill/>
        </p:spPr>
        <p:txBody>
          <a:bodyPr wrap="none" rtlCol="0">
            <a:spAutoFit/>
          </a:bodyPr>
          <a:lstStyle/>
          <a:p>
            <a:r>
              <a:rPr lang="fr-FR" sz="2800" b="1" dirty="0" smtClean="0"/>
              <a:t>PROGRAMMES (1)</a:t>
            </a:r>
            <a:endParaRPr lang="fr-FR" sz="2800" b="1" dirty="0"/>
          </a:p>
        </p:txBody>
      </p:sp>
      <p:grpSp>
        <p:nvGrpSpPr>
          <p:cNvPr id="6" name="Grouper 5"/>
          <p:cNvGrpSpPr/>
          <p:nvPr/>
        </p:nvGrpSpPr>
        <p:grpSpPr>
          <a:xfrm>
            <a:off x="213663" y="164756"/>
            <a:ext cx="963539" cy="605075"/>
            <a:chOff x="1697111" y="1968119"/>
            <a:chExt cx="963539" cy="605075"/>
          </a:xfrm>
        </p:grpSpPr>
        <p:grpSp>
          <p:nvGrpSpPr>
            <p:cNvPr id="7" name="Grouper 6"/>
            <p:cNvGrpSpPr/>
            <p:nvPr/>
          </p:nvGrpSpPr>
          <p:grpSpPr>
            <a:xfrm>
              <a:off x="1702341" y="2083472"/>
              <a:ext cx="917318" cy="416660"/>
              <a:chOff x="1702341" y="2083472"/>
              <a:chExt cx="5690662" cy="2499370"/>
            </a:xfrm>
          </p:grpSpPr>
          <p:sp>
            <p:nvSpPr>
              <p:cNvPr id="16" name="Freeform 8"/>
              <p:cNvSpPr>
                <a:spLocks/>
              </p:cNvSpPr>
              <p:nvPr/>
            </p:nvSpPr>
            <p:spPr bwMode="auto">
              <a:xfrm>
                <a:off x="1702341" y="2083472"/>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66FF66"/>
              </a:solidFill>
              <a:ln w="9525">
                <a:solidFill>
                  <a:schemeClr val="tx1"/>
                </a:solidFill>
                <a:round/>
                <a:headEnd/>
                <a:tailEnd/>
              </a:ln>
              <a:effectLst/>
            </p:spPr>
            <p:txBody>
              <a:bodyPr/>
              <a:lstStyle/>
              <a:p>
                <a:endParaRPr lang="fr-FR"/>
              </a:p>
            </p:txBody>
          </p:sp>
          <p:sp>
            <p:nvSpPr>
              <p:cNvPr id="17" name="Freeform 9"/>
              <p:cNvSpPr>
                <a:spLocks/>
              </p:cNvSpPr>
              <p:nvPr/>
            </p:nvSpPr>
            <p:spPr bwMode="auto">
              <a:xfrm flipH="1">
                <a:off x="3125008" y="2083472"/>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99FF66"/>
              </a:solidFill>
              <a:ln w="9525">
                <a:solidFill>
                  <a:schemeClr val="tx1"/>
                </a:solidFill>
                <a:round/>
                <a:headEnd/>
                <a:tailEnd/>
              </a:ln>
              <a:effectLst/>
            </p:spPr>
            <p:txBody>
              <a:bodyPr/>
              <a:lstStyle/>
              <a:p>
                <a:endParaRPr lang="fr-FR"/>
              </a:p>
            </p:txBody>
          </p:sp>
          <p:sp>
            <p:nvSpPr>
              <p:cNvPr id="18" name="Freeform 11"/>
              <p:cNvSpPr>
                <a:spLocks/>
              </p:cNvSpPr>
              <p:nvPr/>
            </p:nvSpPr>
            <p:spPr bwMode="auto">
              <a:xfrm>
                <a:off x="1702341" y="3628073"/>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sp>
            <p:nvSpPr>
              <p:cNvPr id="19" name="Freeform 18"/>
              <p:cNvSpPr>
                <a:spLocks/>
              </p:cNvSpPr>
              <p:nvPr/>
            </p:nvSpPr>
            <p:spPr bwMode="auto">
              <a:xfrm flipV="1">
                <a:off x="4547672" y="2558734"/>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FFCC"/>
              </a:solidFill>
              <a:ln w="9525">
                <a:solidFill>
                  <a:schemeClr val="tx1"/>
                </a:solidFill>
                <a:round/>
                <a:headEnd/>
                <a:tailEnd/>
              </a:ln>
              <a:effectLst/>
            </p:spPr>
            <p:txBody>
              <a:bodyPr/>
              <a:lstStyle/>
              <a:p>
                <a:endParaRPr lang="fr-FR"/>
              </a:p>
            </p:txBody>
          </p:sp>
          <p:sp>
            <p:nvSpPr>
              <p:cNvPr id="20" name="Freeform 19"/>
              <p:cNvSpPr>
                <a:spLocks/>
              </p:cNvSpPr>
              <p:nvPr/>
            </p:nvSpPr>
            <p:spPr bwMode="auto">
              <a:xfrm flipH="1" flipV="1">
                <a:off x="5970339" y="2558734"/>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CCFF"/>
              </a:solidFill>
              <a:ln w="9525">
                <a:solidFill>
                  <a:schemeClr val="tx1"/>
                </a:solidFill>
                <a:round/>
                <a:headEnd/>
                <a:tailEnd/>
              </a:ln>
              <a:effectLst/>
            </p:spPr>
            <p:txBody>
              <a:bodyPr/>
              <a:lstStyle/>
              <a:p>
                <a:endParaRPr lang="fr-FR"/>
              </a:p>
            </p:txBody>
          </p:sp>
          <p:sp>
            <p:nvSpPr>
              <p:cNvPr id="21" name="Freeform 20"/>
              <p:cNvSpPr>
                <a:spLocks/>
              </p:cNvSpPr>
              <p:nvPr/>
            </p:nvSpPr>
            <p:spPr bwMode="auto">
              <a:xfrm flipV="1">
                <a:off x="4547672" y="2202287"/>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grpSp>
        <p:sp>
          <p:nvSpPr>
            <p:cNvPr id="8" name="Text Box 22"/>
            <p:cNvSpPr txBox="1">
              <a:spLocks noChangeArrowheads="1"/>
            </p:cNvSpPr>
            <p:nvPr/>
          </p:nvSpPr>
          <p:spPr bwMode="auto">
            <a:xfrm>
              <a:off x="1697111" y="2090808"/>
              <a:ext cx="245990" cy="307777"/>
            </a:xfrm>
            <a:prstGeom prst="rect">
              <a:avLst/>
            </a:prstGeom>
            <a:noFill/>
            <a:ln w="9525">
              <a:noFill/>
              <a:miter lim="800000"/>
              <a:headEnd/>
              <a:tailEnd/>
            </a:ln>
            <a:effectLst/>
          </p:spPr>
          <p:txBody>
            <a:bodyPr wrap="square">
              <a:spAutoFit/>
            </a:bodyPr>
            <a:lstStyle/>
            <a:p>
              <a:r>
                <a:rPr lang="fr-FR" sz="1400" dirty="0" smtClean="0"/>
                <a:t>I</a:t>
              </a:r>
              <a:endParaRPr lang="fr-FR" sz="1400" dirty="0"/>
            </a:p>
          </p:txBody>
        </p:sp>
        <p:sp>
          <p:nvSpPr>
            <p:cNvPr id="9" name="Text Box 23"/>
            <p:cNvSpPr txBox="1">
              <a:spLocks noChangeArrowheads="1"/>
            </p:cNvSpPr>
            <p:nvPr/>
          </p:nvSpPr>
          <p:spPr bwMode="auto">
            <a:xfrm>
              <a:off x="1912605" y="2082273"/>
              <a:ext cx="265446" cy="307777"/>
            </a:xfrm>
            <a:prstGeom prst="rect">
              <a:avLst/>
            </a:prstGeom>
            <a:noFill/>
            <a:ln w="9525">
              <a:noFill/>
              <a:miter lim="800000"/>
              <a:headEnd/>
              <a:tailEnd/>
            </a:ln>
            <a:effectLst/>
          </p:spPr>
          <p:txBody>
            <a:bodyPr wrap="square">
              <a:spAutoFit/>
            </a:bodyPr>
            <a:lstStyle/>
            <a:p>
              <a:r>
                <a:rPr lang="fr-FR" sz="1400" dirty="0" smtClean="0"/>
                <a:t>C</a:t>
              </a:r>
              <a:endParaRPr lang="fr-FR" sz="1400" dirty="0"/>
            </a:p>
          </p:txBody>
        </p:sp>
        <p:sp>
          <p:nvSpPr>
            <p:cNvPr id="10" name="Text Box 24"/>
            <p:cNvSpPr txBox="1">
              <a:spLocks noChangeArrowheads="1"/>
            </p:cNvSpPr>
            <p:nvPr/>
          </p:nvSpPr>
          <p:spPr bwMode="auto">
            <a:xfrm>
              <a:off x="2116106" y="2163807"/>
              <a:ext cx="303539" cy="307777"/>
            </a:xfrm>
            <a:prstGeom prst="rect">
              <a:avLst/>
            </a:prstGeom>
            <a:noFill/>
            <a:ln w="9525">
              <a:noFill/>
              <a:miter lim="800000"/>
              <a:headEnd/>
              <a:tailEnd/>
            </a:ln>
            <a:effectLst/>
          </p:spPr>
          <p:txBody>
            <a:bodyPr wrap="none">
              <a:spAutoFit/>
            </a:bodyPr>
            <a:lstStyle/>
            <a:p>
              <a:r>
                <a:rPr lang="fr-FR" sz="1400" dirty="0" smtClean="0"/>
                <a:t>O</a:t>
              </a:r>
              <a:endParaRPr lang="fr-FR" sz="1400" dirty="0"/>
            </a:p>
          </p:txBody>
        </p:sp>
        <p:sp>
          <p:nvSpPr>
            <p:cNvPr id="11" name="Text Box 25"/>
            <p:cNvSpPr txBox="1">
              <a:spLocks noChangeArrowheads="1"/>
            </p:cNvSpPr>
            <p:nvPr/>
          </p:nvSpPr>
          <p:spPr bwMode="auto">
            <a:xfrm>
              <a:off x="2334743" y="2163401"/>
              <a:ext cx="325907" cy="307777"/>
            </a:xfrm>
            <a:prstGeom prst="rect">
              <a:avLst/>
            </a:prstGeom>
            <a:noFill/>
            <a:ln w="9525">
              <a:noFill/>
              <a:miter lim="800000"/>
              <a:headEnd/>
              <a:tailEnd/>
            </a:ln>
            <a:effectLst/>
          </p:spPr>
          <p:txBody>
            <a:bodyPr wrap="square">
              <a:spAutoFit/>
            </a:bodyPr>
            <a:lstStyle/>
            <a:p>
              <a:r>
                <a:rPr lang="fr-FR" sz="1400" dirty="0" smtClean="0"/>
                <a:t>M</a:t>
              </a:r>
              <a:endParaRPr lang="fr-FR" sz="1400" dirty="0"/>
            </a:p>
          </p:txBody>
        </p:sp>
        <p:sp>
          <p:nvSpPr>
            <p:cNvPr id="12" name="Text Box 42"/>
            <p:cNvSpPr txBox="1">
              <a:spLocks noChangeArrowheads="1"/>
            </p:cNvSpPr>
            <p:nvPr/>
          </p:nvSpPr>
          <p:spPr bwMode="auto">
            <a:xfrm>
              <a:off x="1718965" y="2318357"/>
              <a:ext cx="404378" cy="184666"/>
            </a:xfrm>
            <a:prstGeom prst="rect">
              <a:avLst/>
            </a:prstGeom>
            <a:noFill/>
            <a:ln w="9525">
              <a:noFill/>
              <a:miter lim="800000"/>
              <a:headEnd/>
              <a:tailEnd/>
            </a:ln>
            <a:effectLst/>
          </p:spPr>
          <p:txBody>
            <a:bodyPr wrap="none">
              <a:spAutoFit/>
            </a:bodyPr>
            <a:lstStyle/>
            <a:p>
              <a:r>
                <a:rPr lang="fr-FR" sz="600" dirty="0" smtClean="0"/>
                <a:t>Projets</a:t>
              </a:r>
              <a:endParaRPr lang="fr-FR" sz="600" dirty="0"/>
            </a:p>
          </p:txBody>
        </p:sp>
        <p:sp>
          <p:nvSpPr>
            <p:cNvPr id="13" name="Text Box 43"/>
            <p:cNvSpPr txBox="1">
              <a:spLocks noChangeArrowheads="1"/>
            </p:cNvSpPr>
            <p:nvPr/>
          </p:nvSpPr>
          <p:spPr bwMode="auto">
            <a:xfrm>
              <a:off x="1904175" y="1968119"/>
              <a:ext cx="506832" cy="184666"/>
            </a:xfrm>
            <a:prstGeom prst="rect">
              <a:avLst/>
            </a:prstGeom>
            <a:noFill/>
            <a:ln w="9525">
              <a:noFill/>
              <a:miter lim="800000"/>
              <a:headEnd/>
              <a:tailEnd/>
            </a:ln>
            <a:effectLst/>
          </p:spPr>
          <p:txBody>
            <a:bodyPr wrap="none">
              <a:spAutoFit/>
            </a:bodyPr>
            <a:lstStyle/>
            <a:p>
              <a:r>
                <a:rPr lang="fr-FR" sz="600" dirty="0" smtClean="0"/>
                <a:t>Entreprise</a:t>
              </a:r>
              <a:endParaRPr lang="fr-FR" sz="600" dirty="0"/>
            </a:p>
          </p:txBody>
        </p:sp>
        <p:sp>
          <p:nvSpPr>
            <p:cNvPr id="14" name="Text Box 43"/>
            <p:cNvSpPr txBox="1">
              <a:spLocks noChangeArrowheads="1"/>
            </p:cNvSpPr>
            <p:nvPr/>
          </p:nvSpPr>
          <p:spPr bwMode="auto">
            <a:xfrm>
              <a:off x="2159463" y="2066134"/>
              <a:ext cx="479618" cy="184666"/>
            </a:xfrm>
            <a:prstGeom prst="rect">
              <a:avLst/>
            </a:prstGeom>
            <a:noFill/>
            <a:ln w="9525">
              <a:noFill/>
              <a:miter lim="800000"/>
              <a:headEnd/>
              <a:tailEnd/>
            </a:ln>
            <a:effectLst/>
          </p:spPr>
          <p:txBody>
            <a:bodyPr wrap="none">
              <a:spAutoFit/>
            </a:bodyPr>
            <a:lstStyle/>
            <a:p>
              <a:r>
                <a:rPr lang="fr-FR" sz="600" dirty="0" smtClean="0"/>
                <a:t>Systèmes</a:t>
              </a:r>
              <a:endParaRPr lang="fr-FR" sz="600" dirty="0"/>
            </a:p>
          </p:txBody>
        </p:sp>
        <p:sp>
          <p:nvSpPr>
            <p:cNvPr id="15" name="Text Box 42"/>
            <p:cNvSpPr txBox="1">
              <a:spLocks noChangeArrowheads="1"/>
            </p:cNvSpPr>
            <p:nvPr/>
          </p:nvSpPr>
          <p:spPr bwMode="auto">
            <a:xfrm>
              <a:off x="1952770" y="2388528"/>
              <a:ext cx="405197" cy="184666"/>
            </a:xfrm>
            <a:prstGeom prst="rect">
              <a:avLst/>
            </a:prstGeom>
            <a:noFill/>
            <a:ln w="9525">
              <a:noFill/>
              <a:miter lim="800000"/>
              <a:headEnd/>
              <a:tailEnd/>
            </a:ln>
            <a:effectLst/>
          </p:spPr>
          <p:txBody>
            <a:bodyPr wrap="square">
              <a:spAutoFit/>
            </a:bodyPr>
            <a:lstStyle/>
            <a:p>
              <a:r>
                <a:rPr lang="fr-FR" sz="600" dirty="0" smtClean="0"/>
                <a:t>Equipe</a:t>
              </a:r>
              <a:endParaRPr lang="fr-FR" sz="600" dirty="0"/>
            </a:p>
          </p:txBody>
        </p:sp>
      </p:grpSp>
      <p:sp>
        <p:nvSpPr>
          <p:cNvPr id="22" name="Espace réservé du numéro de diapositive 21"/>
          <p:cNvSpPr>
            <a:spLocks noGrp="1"/>
          </p:cNvSpPr>
          <p:nvPr>
            <p:ph type="sldNum" sz="quarter" idx="12"/>
          </p:nvPr>
        </p:nvSpPr>
        <p:spPr/>
        <p:txBody>
          <a:bodyPr/>
          <a:lstStyle/>
          <a:p>
            <a:fld id="{2AAE9C9E-59FF-A045-A040-9F90E726B2EE}" type="slidenum">
              <a:rPr lang="fr-FR" smtClean="0"/>
              <a:t>10</a:t>
            </a:fld>
            <a:endParaRPr lang="fr-FR"/>
          </a:p>
        </p:txBody>
      </p:sp>
      <p:pic>
        <p:nvPicPr>
          <p:cNvPr id="2" name="Image 1"/>
          <p:cNvPicPr>
            <a:picLocks noChangeAspect="1"/>
          </p:cNvPicPr>
          <p:nvPr/>
        </p:nvPicPr>
        <p:blipFill>
          <a:blip r:embed="rId2"/>
          <a:stretch>
            <a:fillRect/>
          </a:stretch>
        </p:blipFill>
        <p:spPr>
          <a:xfrm>
            <a:off x="0" y="1459747"/>
            <a:ext cx="9144000" cy="3949837"/>
          </a:xfrm>
          <a:prstGeom prst="rect">
            <a:avLst/>
          </a:prstGeom>
        </p:spPr>
      </p:pic>
    </p:spTree>
    <p:extLst>
      <p:ext uri="{BB962C8B-B14F-4D97-AF65-F5344CB8AC3E}">
        <p14:creationId xmlns:p14="http://schemas.microsoft.com/office/powerpoint/2010/main" val="38775717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2AAE9C9E-59FF-A045-A040-9F90E726B2EE}" type="slidenum">
              <a:rPr lang="fr-FR" smtClean="0"/>
              <a:t>11</a:t>
            </a:fld>
            <a:endParaRPr lang="fr-FR"/>
          </a:p>
        </p:txBody>
      </p:sp>
      <p:pic>
        <p:nvPicPr>
          <p:cNvPr id="5" name="Image 4"/>
          <p:cNvPicPr>
            <a:picLocks noChangeAspect="1"/>
          </p:cNvPicPr>
          <p:nvPr/>
        </p:nvPicPr>
        <p:blipFill>
          <a:blip r:embed="rId2"/>
          <a:stretch>
            <a:fillRect/>
          </a:stretch>
        </p:blipFill>
        <p:spPr>
          <a:xfrm>
            <a:off x="0" y="1552311"/>
            <a:ext cx="9144000" cy="4095417"/>
          </a:xfrm>
          <a:prstGeom prst="rect">
            <a:avLst/>
          </a:prstGeom>
        </p:spPr>
      </p:pic>
      <p:sp>
        <p:nvSpPr>
          <p:cNvPr id="6" name="ZoneTexte 5"/>
          <p:cNvSpPr txBox="1"/>
          <p:nvPr/>
        </p:nvSpPr>
        <p:spPr>
          <a:xfrm>
            <a:off x="3413495" y="0"/>
            <a:ext cx="2928732" cy="523220"/>
          </a:xfrm>
          <a:prstGeom prst="rect">
            <a:avLst/>
          </a:prstGeom>
          <a:noFill/>
        </p:spPr>
        <p:txBody>
          <a:bodyPr wrap="none" rtlCol="0">
            <a:spAutoFit/>
          </a:bodyPr>
          <a:lstStyle/>
          <a:p>
            <a:r>
              <a:rPr lang="fr-FR" sz="2800" b="1" dirty="0" smtClean="0"/>
              <a:t>PROGRAMMES (2)</a:t>
            </a:r>
            <a:endParaRPr lang="fr-FR" sz="2800" b="1" dirty="0"/>
          </a:p>
        </p:txBody>
      </p:sp>
      <p:grpSp>
        <p:nvGrpSpPr>
          <p:cNvPr id="7" name="Grouper 6"/>
          <p:cNvGrpSpPr/>
          <p:nvPr/>
        </p:nvGrpSpPr>
        <p:grpSpPr>
          <a:xfrm>
            <a:off x="213663" y="164756"/>
            <a:ext cx="963539" cy="605075"/>
            <a:chOff x="1697111" y="1968119"/>
            <a:chExt cx="963539" cy="605075"/>
          </a:xfrm>
        </p:grpSpPr>
        <p:grpSp>
          <p:nvGrpSpPr>
            <p:cNvPr id="8" name="Grouper 7"/>
            <p:cNvGrpSpPr/>
            <p:nvPr/>
          </p:nvGrpSpPr>
          <p:grpSpPr>
            <a:xfrm>
              <a:off x="1702341" y="2083472"/>
              <a:ext cx="917318" cy="416660"/>
              <a:chOff x="1702341" y="2083472"/>
              <a:chExt cx="5690662" cy="2499370"/>
            </a:xfrm>
          </p:grpSpPr>
          <p:sp>
            <p:nvSpPr>
              <p:cNvPr id="17" name="Freeform 8"/>
              <p:cNvSpPr>
                <a:spLocks/>
              </p:cNvSpPr>
              <p:nvPr/>
            </p:nvSpPr>
            <p:spPr bwMode="auto">
              <a:xfrm>
                <a:off x="1702341" y="2083472"/>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66FF66"/>
              </a:solidFill>
              <a:ln w="9525">
                <a:solidFill>
                  <a:schemeClr val="tx1"/>
                </a:solidFill>
                <a:round/>
                <a:headEnd/>
                <a:tailEnd/>
              </a:ln>
              <a:effectLst/>
            </p:spPr>
            <p:txBody>
              <a:bodyPr/>
              <a:lstStyle/>
              <a:p>
                <a:endParaRPr lang="fr-FR"/>
              </a:p>
            </p:txBody>
          </p:sp>
          <p:sp>
            <p:nvSpPr>
              <p:cNvPr id="18" name="Freeform 9"/>
              <p:cNvSpPr>
                <a:spLocks/>
              </p:cNvSpPr>
              <p:nvPr/>
            </p:nvSpPr>
            <p:spPr bwMode="auto">
              <a:xfrm flipH="1">
                <a:off x="3125008" y="2083472"/>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99FF66"/>
              </a:solidFill>
              <a:ln w="9525">
                <a:solidFill>
                  <a:schemeClr val="tx1"/>
                </a:solidFill>
                <a:round/>
                <a:headEnd/>
                <a:tailEnd/>
              </a:ln>
              <a:effectLst/>
            </p:spPr>
            <p:txBody>
              <a:bodyPr/>
              <a:lstStyle/>
              <a:p>
                <a:endParaRPr lang="fr-FR"/>
              </a:p>
            </p:txBody>
          </p:sp>
          <p:sp>
            <p:nvSpPr>
              <p:cNvPr id="19" name="Freeform 11"/>
              <p:cNvSpPr>
                <a:spLocks/>
              </p:cNvSpPr>
              <p:nvPr/>
            </p:nvSpPr>
            <p:spPr bwMode="auto">
              <a:xfrm>
                <a:off x="1702341" y="3628073"/>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sp>
            <p:nvSpPr>
              <p:cNvPr id="20" name="Freeform 18"/>
              <p:cNvSpPr>
                <a:spLocks/>
              </p:cNvSpPr>
              <p:nvPr/>
            </p:nvSpPr>
            <p:spPr bwMode="auto">
              <a:xfrm flipV="1">
                <a:off x="4547672" y="2558734"/>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FFCC"/>
              </a:solidFill>
              <a:ln w="9525">
                <a:solidFill>
                  <a:schemeClr val="tx1"/>
                </a:solidFill>
                <a:round/>
                <a:headEnd/>
                <a:tailEnd/>
              </a:ln>
              <a:effectLst/>
            </p:spPr>
            <p:txBody>
              <a:bodyPr/>
              <a:lstStyle/>
              <a:p>
                <a:endParaRPr lang="fr-FR"/>
              </a:p>
            </p:txBody>
          </p:sp>
          <p:sp>
            <p:nvSpPr>
              <p:cNvPr id="21" name="Freeform 19"/>
              <p:cNvSpPr>
                <a:spLocks/>
              </p:cNvSpPr>
              <p:nvPr/>
            </p:nvSpPr>
            <p:spPr bwMode="auto">
              <a:xfrm flipH="1" flipV="1">
                <a:off x="5970339" y="2558734"/>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CCFF"/>
              </a:solidFill>
              <a:ln w="9525">
                <a:solidFill>
                  <a:schemeClr val="tx1"/>
                </a:solidFill>
                <a:round/>
                <a:headEnd/>
                <a:tailEnd/>
              </a:ln>
              <a:effectLst/>
            </p:spPr>
            <p:txBody>
              <a:bodyPr/>
              <a:lstStyle/>
              <a:p>
                <a:endParaRPr lang="fr-FR"/>
              </a:p>
            </p:txBody>
          </p:sp>
          <p:sp>
            <p:nvSpPr>
              <p:cNvPr id="22" name="Freeform 20"/>
              <p:cNvSpPr>
                <a:spLocks/>
              </p:cNvSpPr>
              <p:nvPr/>
            </p:nvSpPr>
            <p:spPr bwMode="auto">
              <a:xfrm flipV="1">
                <a:off x="4547672" y="2202287"/>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grpSp>
        <p:sp>
          <p:nvSpPr>
            <p:cNvPr id="9" name="Text Box 22"/>
            <p:cNvSpPr txBox="1">
              <a:spLocks noChangeArrowheads="1"/>
            </p:cNvSpPr>
            <p:nvPr/>
          </p:nvSpPr>
          <p:spPr bwMode="auto">
            <a:xfrm>
              <a:off x="1697111" y="2090808"/>
              <a:ext cx="245990" cy="307777"/>
            </a:xfrm>
            <a:prstGeom prst="rect">
              <a:avLst/>
            </a:prstGeom>
            <a:noFill/>
            <a:ln w="9525">
              <a:noFill/>
              <a:miter lim="800000"/>
              <a:headEnd/>
              <a:tailEnd/>
            </a:ln>
            <a:effectLst/>
          </p:spPr>
          <p:txBody>
            <a:bodyPr wrap="square">
              <a:spAutoFit/>
            </a:bodyPr>
            <a:lstStyle/>
            <a:p>
              <a:r>
                <a:rPr lang="fr-FR" sz="1400" dirty="0" smtClean="0"/>
                <a:t>I</a:t>
              </a:r>
              <a:endParaRPr lang="fr-FR" sz="1400" dirty="0"/>
            </a:p>
          </p:txBody>
        </p:sp>
        <p:sp>
          <p:nvSpPr>
            <p:cNvPr id="10" name="Text Box 23"/>
            <p:cNvSpPr txBox="1">
              <a:spLocks noChangeArrowheads="1"/>
            </p:cNvSpPr>
            <p:nvPr/>
          </p:nvSpPr>
          <p:spPr bwMode="auto">
            <a:xfrm>
              <a:off x="1912605" y="2082273"/>
              <a:ext cx="265446" cy="307777"/>
            </a:xfrm>
            <a:prstGeom prst="rect">
              <a:avLst/>
            </a:prstGeom>
            <a:noFill/>
            <a:ln w="9525">
              <a:noFill/>
              <a:miter lim="800000"/>
              <a:headEnd/>
              <a:tailEnd/>
            </a:ln>
            <a:effectLst/>
          </p:spPr>
          <p:txBody>
            <a:bodyPr wrap="square">
              <a:spAutoFit/>
            </a:bodyPr>
            <a:lstStyle/>
            <a:p>
              <a:r>
                <a:rPr lang="fr-FR" sz="1400" dirty="0" smtClean="0"/>
                <a:t>C</a:t>
              </a:r>
              <a:endParaRPr lang="fr-FR" sz="1400" dirty="0"/>
            </a:p>
          </p:txBody>
        </p:sp>
        <p:sp>
          <p:nvSpPr>
            <p:cNvPr id="11" name="Text Box 24"/>
            <p:cNvSpPr txBox="1">
              <a:spLocks noChangeArrowheads="1"/>
            </p:cNvSpPr>
            <p:nvPr/>
          </p:nvSpPr>
          <p:spPr bwMode="auto">
            <a:xfrm>
              <a:off x="2116106" y="2163807"/>
              <a:ext cx="303539" cy="307777"/>
            </a:xfrm>
            <a:prstGeom prst="rect">
              <a:avLst/>
            </a:prstGeom>
            <a:noFill/>
            <a:ln w="9525">
              <a:noFill/>
              <a:miter lim="800000"/>
              <a:headEnd/>
              <a:tailEnd/>
            </a:ln>
            <a:effectLst/>
          </p:spPr>
          <p:txBody>
            <a:bodyPr wrap="none">
              <a:spAutoFit/>
            </a:bodyPr>
            <a:lstStyle/>
            <a:p>
              <a:r>
                <a:rPr lang="fr-FR" sz="1400" dirty="0" smtClean="0"/>
                <a:t>O</a:t>
              </a:r>
              <a:endParaRPr lang="fr-FR" sz="1400" dirty="0"/>
            </a:p>
          </p:txBody>
        </p:sp>
        <p:sp>
          <p:nvSpPr>
            <p:cNvPr id="12" name="Text Box 25"/>
            <p:cNvSpPr txBox="1">
              <a:spLocks noChangeArrowheads="1"/>
            </p:cNvSpPr>
            <p:nvPr/>
          </p:nvSpPr>
          <p:spPr bwMode="auto">
            <a:xfrm>
              <a:off x="2334743" y="2163401"/>
              <a:ext cx="325907" cy="307777"/>
            </a:xfrm>
            <a:prstGeom prst="rect">
              <a:avLst/>
            </a:prstGeom>
            <a:noFill/>
            <a:ln w="9525">
              <a:noFill/>
              <a:miter lim="800000"/>
              <a:headEnd/>
              <a:tailEnd/>
            </a:ln>
            <a:effectLst/>
          </p:spPr>
          <p:txBody>
            <a:bodyPr wrap="square">
              <a:spAutoFit/>
            </a:bodyPr>
            <a:lstStyle/>
            <a:p>
              <a:r>
                <a:rPr lang="fr-FR" sz="1400" dirty="0" smtClean="0"/>
                <a:t>M</a:t>
              </a:r>
              <a:endParaRPr lang="fr-FR" sz="1400" dirty="0"/>
            </a:p>
          </p:txBody>
        </p:sp>
        <p:sp>
          <p:nvSpPr>
            <p:cNvPr id="13" name="Text Box 42"/>
            <p:cNvSpPr txBox="1">
              <a:spLocks noChangeArrowheads="1"/>
            </p:cNvSpPr>
            <p:nvPr/>
          </p:nvSpPr>
          <p:spPr bwMode="auto">
            <a:xfrm>
              <a:off x="1718965" y="2318357"/>
              <a:ext cx="404378" cy="184666"/>
            </a:xfrm>
            <a:prstGeom prst="rect">
              <a:avLst/>
            </a:prstGeom>
            <a:noFill/>
            <a:ln w="9525">
              <a:noFill/>
              <a:miter lim="800000"/>
              <a:headEnd/>
              <a:tailEnd/>
            </a:ln>
            <a:effectLst/>
          </p:spPr>
          <p:txBody>
            <a:bodyPr wrap="none">
              <a:spAutoFit/>
            </a:bodyPr>
            <a:lstStyle/>
            <a:p>
              <a:r>
                <a:rPr lang="fr-FR" sz="600" dirty="0" smtClean="0"/>
                <a:t>Projets</a:t>
              </a:r>
              <a:endParaRPr lang="fr-FR" sz="600" dirty="0"/>
            </a:p>
          </p:txBody>
        </p:sp>
        <p:sp>
          <p:nvSpPr>
            <p:cNvPr id="14" name="Text Box 43"/>
            <p:cNvSpPr txBox="1">
              <a:spLocks noChangeArrowheads="1"/>
            </p:cNvSpPr>
            <p:nvPr/>
          </p:nvSpPr>
          <p:spPr bwMode="auto">
            <a:xfrm>
              <a:off x="1904175" y="1968119"/>
              <a:ext cx="506832" cy="184666"/>
            </a:xfrm>
            <a:prstGeom prst="rect">
              <a:avLst/>
            </a:prstGeom>
            <a:noFill/>
            <a:ln w="9525">
              <a:noFill/>
              <a:miter lim="800000"/>
              <a:headEnd/>
              <a:tailEnd/>
            </a:ln>
            <a:effectLst/>
          </p:spPr>
          <p:txBody>
            <a:bodyPr wrap="none">
              <a:spAutoFit/>
            </a:bodyPr>
            <a:lstStyle/>
            <a:p>
              <a:r>
                <a:rPr lang="fr-FR" sz="600" dirty="0" smtClean="0"/>
                <a:t>Entreprise</a:t>
              </a:r>
              <a:endParaRPr lang="fr-FR" sz="600" dirty="0"/>
            </a:p>
          </p:txBody>
        </p:sp>
        <p:sp>
          <p:nvSpPr>
            <p:cNvPr id="15" name="Text Box 43"/>
            <p:cNvSpPr txBox="1">
              <a:spLocks noChangeArrowheads="1"/>
            </p:cNvSpPr>
            <p:nvPr/>
          </p:nvSpPr>
          <p:spPr bwMode="auto">
            <a:xfrm>
              <a:off x="2159463" y="2066134"/>
              <a:ext cx="479618" cy="184666"/>
            </a:xfrm>
            <a:prstGeom prst="rect">
              <a:avLst/>
            </a:prstGeom>
            <a:noFill/>
            <a:ln w="9525">
              <a:noFill/>
              <a:miter lim="800000"/>
              <a:headEnd/>
              <a:tailEnd/>
            </a:ln>
            <a:effectLst/>
          </p:spPr>
          <p:txBody>
            <a:bodyPr wrap="none">
              <a:spAutoFit/>
            </a:bodyPr>
            <a:lstStyle/>
            <a:p>
              <a:r>
                <a:rPr lang="fr-FR" sz="600" dirty="0" smtClean="0"/>
                <a:t>Systèmes</a:t>
              </a:r>
              <a:endParaRPr lang="fr-FR" sz="600" dirty="0"/>
            </a:p>
          </p:txBody>
        </p:sp>
        <p:sp>
          <p:nvSpPr>
            <p:cNvPr id="16" name="Text Box 42"/>
            <p:cNvSpPr txBox="1">
              <a:spLocks noChangeArrowheads="1"/>
            </p:cNvSpPr>
            <p:nvPr/>
          </p:nvSpPr>
          <p:spPr bwMode="auto">
            <a:xfrm>
              <a:off x="1952770" y="2388528"/>
              <a:ext cx="405197" cy="184666"/>
            </a:xfrm>
            <a:prstGeom prst="rect">
              <a:avLst/>
            </a:prstGeom>
            <a:noFill/>
            <a:ln w="9525">
              <a:noFill/>
              <a:miter lim="800000"/>
              <a:headEnd/>
              <a:tailEnd/>
            </a:ln>
            <a:effectLst/>
          </p:spPr>
          <p:txBody>
            <a:bodyPr wrap="square">
              <a:spAutoFit/>
            </a:bodyPr>
            <a:lstStyle/>
            <a:p>
              <a:r>
                <a:rPr lang="fr-FR" sz="600" dirty="0" smtClean="0"/>
                <a:t>Equipe</a:t>
              </a:r>
              <a:endParaRPr lang="fr-FR" sz="600" dirty="0"/>
            </a:p>
          </p:txBody>
        </p:sp>
      </p:grpSp>
    </p:spTree>
    <p:extLst>
      <p:ext uri="{BB962C8B-B14F-4D97-AF65-F5344CB8AC3E}">
        <p14:creationId xmlns:p14="http://schemas.microsoft.com/office/powerpoint/2010/main" val="298819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2AAE9C9E-59FF-A045-A040-9F90E726B2EE}" type="slidenum">
              <a:rPr lang="fr-FR" smtClean="0"/>
              <a:t>12</a:t>
            </a:fld>
            <a:endParaRPr lang="fr-FR"/>
          </a:p>
        </p:txBody>
      </p:sp>
      <p:sp>
        <p:nvSpPr>
          <p:cNvPr id="5" name="ZoneTexte 4"/>
          <p:cNvSpPr txBox="1"/>
          <p:nvPr/>
        </p:nvSpPr>
        <p:spPr>
          <a:xfrm>
            <a:off x="3021553" y="5783"/>
            <a:ext cx="2928732" cy="523220"/>
          </a:xfrm>
          <a:prstGeom prst="rect">
            <a:avLst/>
          </a:prstGeom>
          <a:noFill/>
        </p:spPr>
        <p:txBody>
          <a:bodyPr wrap="none" rtlCol="0">
            <a:spAutoFit/>
          </a:bodyPr>
          <a:lstStyle/>
          <a:p>
            <a:r>
              <a:rPr lang="fr-FR" sz="2800" b="1" dirty="0" smtClean="0"/>
              <a:t>PROGRAMMES (3)</a:t>
            </a:r>
            <a:endParaRPr lang="fr-FR" sz="2800" b="1" dirty="0"/>
          </a:p>
        </p:txBody>
      </p:sp>
      <p:grpSp>
        <p:nvGrpSpPr>
          <p:cNvPr id="6" name="Grouper 5"/>
          <p:cNvGrpSpPr/>
          <p:nvPr/>
        </p:nvGrpSpPr>
        <p:grpSpPr>
          <a:xfrm>
            <a:off x="213663" y="164756"/>
            <a:ext cx="963539" cy="605075"/>
            <a:chOff x="1697111" y="1968119"/>
            <a:chExt cx="963539" cy="605075"/>
          </a:xfrm>
        </p:grpSpPr>
        <p:grpSp>
          <p:nvGrpSpPr>
            <p:cNvPr id="7" name="Grouper 6"/>
            <p:cNvGrpSpPr/>
            <p:nvPr/>
          </p:nvGrpSpPr>
          <p:grpSpPr>
            <a:xfrm>
              <a:off x="1702341" y="2083472"/>
              <a:ext cx="917318" cy="416660"/>
              <a:chOff x="1702341" y="2083472"/>
              <a:chExt cx="5690662" cy="2499370"/>
            </a:xfrm>
          </p:grpSpPr>
          <p:sp>
            <p:nvSpPr>
              <p:cNvPr id="16" name="Freeform 8"/>
              <p:cNvSpPr>
                <a:spLocks/>
              </p:cNvSpPr>
              <p:nvPr/>
            </p:nvSpPr>
            <p:spPr bwMode="auto">
              <a:xfrm>
                <a:off x="1702341" y="2083472"/>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66FF66"/>
              </a:solidFill>
              <a:ln w="9525">
                <a:solidFill>
                  <a:schemeClr val="tx1"/>
                </a:solidFill>
                <a:round/>
                <a:headEnd/>
                <a:tailEnd/>
              </a:ln>
              <a:effectLst/>
            </p:spPr>
            <p:txBody>
              <a:bodyPr/>
              <a:lstStyle/>
              <a:p>
                <a:endParaRPr lang="fr-FR"/>
              </a:p>
            </p:txBody>
          </p:sp>
          <p:sp>
            <p:nvSpPr>
              <p:cNvPr id="17" name="Freeform 9"/>
              <p:cNvSpPr>
                <a:spLocks/>
              </p:cNvSpPr>
              <p:nvPr/>
            </p:nvSpPr>
            <p:spPr bwMode="auto">
              <a:xfrm flipH="1">
                <a:off x="3125008" y="2083472"/>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99FF66"/>
              </a:solidFill>
              <a:ln w="9525">
                <a:solidFill>
                  <a:schemeClr val="tx1"/>
                </a:solidFill>
                <a:round/>
                <a:headEnd/>
                <a:tailEnd/>
              </a:ln>
              <a:effectLst/>
            </p:spPr>
            <p:txBody>
              <a:bodyPr/>
              <a:lstStyle/>
              <a:p>
                <a:endParaRPr lang="fr-FR"/>
              </a:p>
            </p:txBody>
          </p:sp>
          <p:sp>
            <p:nvSpPr>
              <p:cNvPr id="18" name="Freeform 11"/>
              <p:cNvSpPr>
                <a:spLocks/>
              </p:cNvSpPr>
              <p:nvPr/>
            </p:nvSpPr>
            <p:spPr bwMode="auto">
              <a:xfrm>
                <a:off x="1702341" y="3628073"/>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sp>
            <p:nvSpPr>
              <p:cNvPr id="19" name="Freeform 18"/>
              <p:cNvSpPr>
                <a:spLocks/>
              </p:cNvSpPr>
              <p:nvPr/>
            </p:nvSpPr>
            <p:spPr bwMode="auto">
              <a:xfrm flipV="1">
                <a:off x="4547672" y="2558734"/>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FFCC"/>
              </a:solidFill>
              <a:ln w="9525">
                <a:solidFill>
                  <a:schemeClr val="tx1"/>
                </a:solidFill>
                <a:round/>
                <a:headEnd/>
                <a:tailEnd/>
              </a:ln>
              <a:effectLst/>
            </p:spPr>
            <p:txBody>
              <a:bodyPr/>
              <a:lstStyle/>
              <a:p>
                <a:endParaRPr lang="fr-FR"/>
              </a:p>
            </p:txBody>
          </p:sp>
          <p:sp>
            <p:nvSpPr>
              <p:cNvPr id="20" name="Freeform 19"/>
              <p:cNvSpPr>
                <a:spLocks/>
              </p:cNvSpPr>
              <p:nvPr/>
            </p:nvSpPr>
            <p:spPr bwMode="auto">
              <a:xfrm flipH="1" flipV="1">
                <a:off x="5970339" y="2558734"/>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CCFF"/>
              </a:solidFill>
              <a:ln w="9525">
                <a:solidFill>
                  <a:schemeClr val="tx1"/>
                </a:solidFill>
                <a:round/>
                <a:headEnd/>
                <a:tailEnd/>
              </a:ln>
              <a:effectLst/>
            </p:spPr>
            <p:txBody>
              <a:bodyPr/>
              <a:lstStyle/>
              <a:p>
                <a:endParaRPr lang="fr-FR"/>
              </a:p>
            </p:txBody>
          </p:sp>
          <p:sp>
            <p:nvSpPr>
              <p:cNvPr id="21" name="Freeform 20"/>
              <p:cNvSpPr>
                <a:spLocks/>
              </p:cNvSpPr>
              <p:nvPr/>
            </p:nvSpPr>
            <p:spPr bwMode="auto">
              <a:xfrm flipV="1">
                <a:off x="4547672" y="2202287"/>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grpSp>
        <p:sp>
          <p:nvSpPr>
            <p:cNvPr id="8" name="Text Box 22"/>
            <p:cNvSpPr txBox="1">
              <a:spLocks noChangeArrowheads="1"/>
            </p:cNvSpPr>
            <p:nvPr/>
          </p:nvSpPr>
          <p:spPr bwMode="auto">
            <a:xfrm>
              <a:off x="1697111" y="2090808"/>
              <a:ext cx="245990" cy="307777"/>
            </a:xfrm>
            <a:prstGeom prst="rect">
              <a:avLst/>
            </a:prstGeom>
            <a:noFill/>
            <a:ln w="9525">
              <a:noFill/>
              <a:miter lim="800000"/>
              <a:headEnd/>
              <a:tailEnd/>
            </a:ln>
            <a:effectLst/>
          </p:spPr>
          <p:txBody>
            <a:bodyPr wrap="square">
              <a:spAutoFit/>
            </a:bodyPr>
            <a:lstStyle/>
            <a:p>
              <a:r>
                <a:rPr lang="fr-FR" sz="1400" dirty="0" smtClean="0"/>
                <a:t>I</a:t>
              </a:r>
              <a:endParaRPr lang="fr-FR" sz="1400" dirty="0"/>
            </a:p>
          </p:txBody>
        </p:sp>
        <p:sp>
          <p:nvSpPr>
            <p:cNvPr id="9" name="Text Box 23"/>
            <p:cNvSpPr txBox="1">
              <a:spLocks noChangeArrowheads="1"/>
            </p:cNvSpPr>
            <p:nvPr/>
          </p:nvSpPr>
          <p:spPr bwMode="auto">
            <a:xfrm>
              <a:off x="1912605" y="2082273"/>
              <a:ext cx="265446" cy="307777"/>
            </a:xfrm>
            <a:prstGeom prst="rect">
              <a:avLst/>
            </a:prstGeom>
            <a:noFill/>
            <a:ln w="9525">
              <a:noFill/>
              <a:miter lim="800000"/>
              <a:headEnd/>
              <a:tailEnd/>
            </a:ln>
            <a:effectLst/>
          </p:spPr>
          <p:txBody>
            <a:bodyPr wrap="square">
              <a:spAutoFit/>
            </a:bodyPr>
            <a:lstStyle/>
            <a:p>
              <a:r>
                <a:rPr lang="fr-FR" sz="1400" dirty="0" smtClean="0"/>
                <a:t>C</a:t>
              </a:r>
              <a:endParaRPr lang="fr-FR" sz="1400" dirty="0"/>
            </a:p>
          </p:txBody>
        </p:sp>
        <p:sp>
          <p:nvSpPr>
            <p:cNvPr id="10" name="Text Box 24"/>
            <p:cNvSpPr txBox="1">
              <a:spLocks noChangeArrowheads="1"/>
            </p:cNvSpPr>
            <p:nvPr/>
          </p:nvSpPr>
          <p:spPr bwMode="auto">
            <a:xfrm>
              <a:off x="2116106" y="2163807"/>
              <a:ext cx="303539" cy="307777"/>
            </a:xfrm>
            <a:prstGeom prst="rect">
              <a:avLst/>
            </a:prstGeom>
            <a:noFill/>
            <a:ln w="9525">
              <a:noFill/>
              <a:miter lim="800000"/>
              <a:headEnd/>
              <a:tailEnd/>
            </a:ln>
            <a:effectLst/>
          </p:spPr>
          <p:txBody>
            <a:bodyPr wrap="none">
              <a:spAutoFit/>
            </a:bodyPr>
            <a:lstStyle/>
            <a:p>
              <a:r>
                <a:rPr lang="fr-FR" sz="1400" dirty="0" smtClean="0"/>
                <a:t>O</a:t>
              </a:r>
              <a:endParaRPr lang="fr-FR" sz="1400" dirty="0"/>
            </a:p>
          </p:txBody>
        </p:sp>
        <p:sp>
          <p:nvSpPr>
            <p:cNvPr id="11" name="Text Box 25"/>
            <p:cNvSpPr txBox="1">
              <a:spLocks noChangeArrowheads="1"/>
            </p:cNvSpPr>
            <p:nvPr/>
          </p:nvSpPr>
          <p:spPr bwMode="auto">
            <a:xfrm>
              <a:off x="2334743" y="2163401"/>
              <a:ext cx="325907" cy="307777"/>
            </a:xfrm>
            <a:prstGeom prst="rect">
              <a:avLst/>
            </a:prstGeom>
            <a:noFill/>
            <a:ln w="9525">
              <a:noFill/>
              <a:miter lim="800000"/>
              <a:headEnd/>
              <a:tailEnd/>
            </a:ln>
            <a:effectLst/>
          </p:spPr>
          <p:txBody>
            <a:bodyPr wrap="square">
              <a:spAutoFit/>
            </a:bodyPr>
            <a:lstStyle/>
            <a:p>
              <a:r>
                <a:rPr lang="fr-FR" sz="1400" dirty="0" smtClean="0"/>
                <a:t>M</a:t>
              </a:r>
              <a:endParaRPr lang="fr-FR" sz="1400" dirty="0"/>
            </a:p>
          </p:txBody>
        </p:sp>
        <p:sp>
          <p:nvSpPr>
            <p:cNvPr id="12" name="Text Box 42"/>
            <p:cNvSpPr txBox="1">
              <a:spLocks noChangeArrowheads="1"/>
            </p:cNvSpPr>
            <p:nvPr/>
          </p:nvSpPr>
          <p:spPr bwMode="auto">
            <a:xfrm>
              <a:off x="1718965" y="2318357"/>
              <a:ext cx="404378" cy="184666"/>
            </a:xfrm>
            <a:prstGeom prst="rect">
              <a:avLst/>
            </a:prstGeom>
            <a:noFill/>
            <a:ln w="9525">
              <a:noFill/>
              <a:miter lim="800000"/>
              <a:headEnd/>
              <a:tailEnd/>
            </a:ln>
            <a:effectLst/>
          </p:spPr>
          <p:txBody>
            <a:bodyPr wrap="none">
              <a:spAutoFit/>
            </a:bodyPr>
            <a:lstStyle/>
            <a:p>
              <a:r>
                <a:rPr lang="fr-FR" sz="600" dirty="0" smtClean="0"/>
                <a:t>Projets</a:t>
              </a:r>
              <a:endParaRPr lang="fr-FR" sz="600" dirty="0"/>
            </a:p>
          </p:txBody>
        </p:sp>
        <p:sp>
          <p:nvSpPr>
            <p:cNvPr id="13" name="Text Box 43"/>
            <p:cNvSpPr txBox="1">
              <a:spLocks noChangeArrowheads="1"/>
            </p:cNvSpPr>
            <p:nvPr/>
          </p:nvSpPr>
          <p:spPr bwMode="auto">
            <a:xfrm>
              <a:off x="1904175" y="1968119"/>
              <a:ext cx="506832" cy="184666"/>
            </a:xfrm>
            <a:prstGeom prst="rect">
              <a:avLst/>
            </a:prstGeom>
            <a:noFill/>
            <a:ln w="9525">
              <a:noFill/>
              <a:miter lim="800000"/>
              <a:headEnd/>
              <a:tailEnd/>
            </a:ln>
            <a:effectLst/>
          </p:spPr>
          <p:txBody>
            <a:bodyPr wrap="none">
              <a:spAutoFit/>
            </a:bodyPr>
            <a:lstStyle/>
            <a:p>
              <a:r>
                <a:rPr lang="fr-FR" sz="600" dirty="0" smtClean="0"/>
                <a:t>Entreprise</a:t>
              </a:r>
              <a:endParaRPr lang="fr-FR" sz="600" dirty="0"/>
            </a:p>
          </p:txBody>
        </p:sp>
        <p:sp>
          <p:nvSpPr>
            <p:cNvPr id="14" name="Text Box 43"/>
            <p:cNvSpPr txBox="1">
              <a:spLocks noChangeArrowheads="1"/>
            </p:cNvSpPr>
            <p:nvPr/>
          </p:nvSpPr>
          <p:spPr bwMode="auto">
            <a:xfrm>
              <a:off x="2159463" y="2066134"/>
              <a:ext cx="479618" cy="184666"/>
            </a:xfrm>
            <a:prstGeom prst="rect">
              <a:avLst/>
            </a:prstGeom>
            <a:noFill/>
            <a:ln w="9525">
              <a:noFill/>
              <a:miter lim="800000"/>
              <a:headEnd/>
              <a:tailEnd/>
            </a:ln>
            <a:effectLst/>
          </p:spPr>
          <p:txBody>
            <a:bodyPr wrap="none">
              <a:spAutoFit/>
            </a:bodyPr>
            <a:lstStyle/>
            <a:p>
              <a:r>
                <a:rPr lang="fr-FR" sz="600" dirty="0" smtClean="0"/>
                <a:t>Systèmes</a:t>
              </a:r>
              <a:endParaRPr lang="fr-FR" sz="600" dirty="0"/>
            </a:p>
          </p:txBody>
        </p:sp>
        <p:sp>
          <p:nvSpPr>
            <p:cNvPr id="15" name="Text Box 42"/>
            <p:cNvSpPr txBox="1">
              <a:spLocks noChangeArrowheads="1"/>
            </p:cNvSpPr>
            <p:nvPr/>
          </p:nvSpPr>
          <p:spPr bwMode="auto">
            <a:xfrm>
              <a:off x="1952770" y="2388528"/>
              <a:ext cx="405197" cy="184666"/>
            </a:xfrm>
            <a:prstGeom prst="rect">
              <a:avLst/>
            </a:prstGeom>
            <a:noFill/>
            <a:ln w="9525">
              <a:noFill/>
              <a:miter lim="800000"/>
              <a:headEnd/>
              <a:tailEnd/>
            </a:ln>
            <a:effectLst/>
          </p:spPr>
          <p:txBody>
            <a:bodyPr wrap="square">
              <a:spAutoFit/>
            </a:bodyPr>
            <a:lstStyle/>
            <a:p>
              <a:r>
                <a:rPr lang="fr-FR" sz="600" dirty="0" smtClean="0"/>
                <a:t>Equipe</a:t>
              </a:r>
              <a:endParaRPr lang="fr-FR" sz="600" dirty="0"/>
            </a:p>
          </p:txBody>
        </p:sp>
      </p:grpSp>
      <p:pic>
        <p:nvPicPr>
          <p:cNvPr id="22" name="Image 21"/>
          <p:cNvPicPr>
            <a:picLocks noChangeAspect="1"/>
          </p:cNvPicPr>
          <p:nvPr/>
        </p:nvPicPr>
        <p:blipFill>
          <a:blip r:embed="rId2"/>
          <a:stretch>
            <a:fillRect/>
          </a:stretch>
        </p:blipFill>
        <p:spPr>
          <a:xfrm>
            <a:off x="0" y="1097024"/>
            <a:ext cx="9144000" cy="4155746"/>
          </a:xfrm>
          <a:prstGeom prst="rect">
            <a:avLst/>
          </a:prstGeom>
        </p:spPr>
      </p:pic>
    </p:spTree>
    <p:extLst>
      <p:ext uri="{BB962C8B-B14F-4D97-AF65-F5344CB8AC3E}">
        <p14:creationId xmlns:p14="http://schemas.microsoft.com/office/powerpoint/2010/main" val="3321881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84590" y="185827"/>
            <a:ext cx="5112798" cy="523220"/>
          </a:xfrm>
          <a:prstGeom prst="rect">
            <a:avLst/>
          </a:prstGeom>
          <a:noFill/>
        </p:spPr>
        <p:txBody>
          <a:bodyPr wrap="none" rtlCol="0">
            <a:spAutoFit/>
          </a:bodyPr>
          <a:lstStyle/>
          <a:p>
            <a:r>
              <a:rPr lang="fr-FR" sz="2800" b="1" dirty="0" smtClean="0"/>
              <a:t>PFE : LE PROJET DE FIN D’ETUDES</a:t>
            </a:r>
            <a:endParaRPr lang="fr-FR" sz="2800" b="1" dirty="0"/>
          </a:p>
        </p:txBody>
      </p:sp>
      <p:grpSp>
        <p:nvGrpSpPr>
          <p:cNvPr id="5" name="Grouper 4"/>
          <p:cNvGrpSpPr/>
          <p:nvPr/>
        </p:nvGrpSpPr>
        <p:grpSpPr>
          <a:xfrm>
            <a:off x="213663" y="164756"/>
            <a:ext cx="963539" cy="605075"/>
            <a:chOff x="1697111" y="1968119"/>
            <a:chExt cx="963539" cy="605075"/>
          </a:xfrm>
        </p:grpSpPr>
        <p:grpSp>
          <p:nvGrpSpPr>
            <p:cNvPr id="6" name="Grouper 5"/>
            <p:cNvGrpSpPr/>
            <p:nvPr/>
          </p:nvGrpSpPr>
          <p:grpSpPr>
            <a:xfrm>
              <a:off x="1702341" y="2083472"/>
              <a:ext cx="917318" cy="416660"/>
              <a:chOff x="1702341" y="2083472"/>
              <a:chExt cx="5690662" cy="2499370"/>
            </a:xfrm>
          </p:grpSpPr>
          <p:sp>
            <p:nvSpPr>
              <p:cNvPr id="15" name="Freeform 8"/>
              <p:cNvSpPr>
                <a:spLocks/>
              </p:cNvSpPr>
              <p:nvPr/>
            </p:nvSpPr>
            <p:spPr bwMode="auto">
              <a:xfrm>
                <a:off x="1702341" y="2083472"/>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66FF66"/>
              </a:solidFill>
              <a:ln w="9525">
                <a:solidFill>
                  <a:schemeClr val="tx1"/>
                </a:solidFill>
                <a:round/>
                <a:headEnd/>
                <a:tailEnd/>
              </a:ln>
              <a:effectLst/>
            </p:spPr>
            <p:txBody>
              <a:bodyPr/>
              <a:lstStyle/>
              <a:p>
                <a:endParaRPr lang="fr-FR"/>
              </a:p>
            </p:txBody>
          </p:sp>
          <p:sp>
            <p:nvSpPr>
              <p:cNvPr id="16" name="Freeform 9"/>
              <p:cNvSpPr>
                <a:spLocks/>
              </p:cNvSpPr>
              <p:nvPr/>
            </p:nvSpPr>
            <p:spPr bwMode="auto">
              <a:xfrm flipH="1">
                <a:off x="3125008" y="2083472"/>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99FF66"/>
              </a:solidFill>
              <a:ln w="9525">
                <a:solidFill>
                  <a:schemeClr val="tx1"/>
                </a:solidFill>
                <a:round/>
                <a:headEnd/>
                <a:tailEnd/>
              </a:ln>
              <a:effectLst/>
            </p:spPr>
            <p:txBody>
              <a:bodyPr/>
              <a:lstStyle/>
              <a:p>
                <a:endParaRPr lang="fr-FR"/>
              </a:p>
            </p:txBody>
          </p:sp>
          <p:sp>
            <p:nvSpPr>
              <p:cNvPr id="17" name="Freeform 11"/>
              <p:cNvSpPr>
                <a:spLocks/>
              </p:cNvSpPr>
              <p:nvPr/>
            </p:nvSpPr>
            <p:spPr bwMode="auto">
              <a:xfrm>
                <a:off x="1702341" y="3628073"/>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sp>
            <p:nvSpPr>
              <p:cNvPr id="18" name="Freeform 18"/>
              <p:cNvSpPr>
                <a:spLocks/>
              </p:cNvSpPr>
              <p:nvPr/>
            </p:nvSpPr>
            <p:spPr bwMode="auto">
              <a:xfrm flipV="1">
                <a:off x="4547672" y="2558734"/>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FFCC"/>
              </a:solidFill>
              <a:ln w="9525">
                <a:solidFill>
                  <a:schemeClr val="tx1"/>
                </a:solidFill>
                <a:round/>
                <a:headEnd/>
                <a:tailEnd/>
              </a:ln>
              <a:effectLst/>
            </p:spPr>
            <p:txBody>
              <a:bodyPr/>
              <a:lstStyle/>
              <a:p>
                <a:endParaRPr lang="fr-FR"/>
              </a:p>
            </p:txBody>
          </p:sp>
          <p:sp>
            <p:nvSpPr>
              <p:cNvPr id="19" name="Freeform 19"/>
              <p:cNvSpPr>
                <a:spLocks/>
              </p:cNvSpPr>
              <p:nvPr/>
            </p:nvSpPr>
            <p:spPr bwMode="auto">
              <a:xfrm flipH="1" flipV="1">
                <a:off x="5970339" y="2558734"/>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CCFF"/>
              </a:solidFill>
              <a:ln w="9525">
                <a:solidFill>
                  <a:schemeClr val="tx1"/>
                </a:solidFill>
                <a:round/>
                <a:headEnd/>
                <a:tailEnd/>
              </a:ln>
              <a:effectLst/>
            </p:spPr>
            <p:txBody>
              <a:bodyPr/>
              <a:lstStyle/>
              <a:p>
                <a:endParaRPr lang="fr-FR"/>
              </a:p>
            </p:txBody>
          </p:sp>
          <p:sp>
            <p:nvSpPr>
              <p:cNvPr id="20" name="Freeform 20"/>
              <p:cNvSpPr>
                <a:spLocks/>
              </p:cNvSpPr>
              <p:nvPr/>
            </p:nvSpPr>
            <p:spPr bwMode="auto">
              <a:xfrm flipV="1">
                <a:off x="4547672" y="2202287"/>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grpSp>
        <p:sp>
          <p:nvSpPr>
            <p:cNvPr id="7" name="Text Box 22"/>
            <p:cNvSpPr txBox="1">
              <a:spLocks noChangeArrowheads="1"/>
            </p:cNvSpPr>
            <p:nvPr/>
          </p:nvSpPr>
          <p:spPr bwMode="auto">
            <a:xfrm>
              <a:off x="1697111" y="2090808"/>
              <a:ext cx="245990" cy="307777"/>
            </a:xfrm>
            <a:prstGeom prst="rect">
              <a:avLst/>
            </a:prstGeom>
            <a:noFill/>
            <a:ln w="9525">
              <a:noFill/>
              <a:miter lim="800000"/>
              <a:headEnd/>
              <a:tailEnd/>
            </a:ln>
            <a:effectLst/>
          </p:spPr>
          <p:txBody>
            <a:bodyPr wrap="square">
              <a:spAutoFit/>
            </a:bodyPr>
            <a:lstStyle/>
            <a:p>
              <a:r>
                <a:rPr lang="fr-FR" sz="1400" dirty="0" smtClean="0"/>
                <a:t>I</a:t>
              </a:r>
              <a:endParaRPr lang="fr-FR" sz="1400" dirty="0"/>
            </a:p>
          </p:txBody>
        </p:sp>
        <p:sp>
          <p:nvSpPr>
            <p:cNvPr id="8" name="Text Box 23"/>
            <p:cNvSpPr txBox="1">
              <a:spLocks noChangeArrowheads="1"/>
            </p:cNvSpPr>
            <p:nvPr/>
          </p:nvSpPr>
          <p:spPr bwMode="auto">
            <a:xfrm>
              <a:off x="1912605" y="2082273"/>
              <a:ext cx="265446" cy="307777"/>
            </a:xfrm>
            <a:prstGeom prst="rect">
              <a:avLst/>
            </a:prstGeom>
            <a:noFill/>
            <a:ln w="9525">
              <a:noFill/>
              <a:miter lim="800000"/>
              <a:headEnd/>
              <a:tailEnd/>
            </a:ln>
            <a:effectLst/>
          </p:spPr>
          <p:txBody>
            <a:bodyPr wrap="square">
              <a:spAutoFit/>
            </a:bodyPr>
            <a:lstStyle/>
            <a:p>
              <a:r>
                <a:rPr lang="fr-FR" sz="1400" dirty="0" smtClean="0"/>
                <a:t>C</a:t>
              </a:r>
              <a:endParaRPr lang="fr-FR" sz="1400" dirty="0"/>
            </a:p>
          </p:txBody>
        </p:sp>
        <p:sp>
          <p:nvSpPr>
            <p:cNvPr id="9" name="Text Box 24"/>
            <p:cNvSpPr txBox="1">
              <a:spLocks noChangeArrowheads="1"/>
            </p:cNvSpPr>
            <p:nvPr/>
          </p:nvSpPr>
          <p:spPr bwMode="auto">
            <a:xfrm>
              <a:off x="2116106" y="2163807"/>
              <a:ext cx="303539" cy="307777"/>
            </a:xfrm>
            <a:prstGeom prst="rect">
              <a:avLst/>
            </a:prstGeom>
            <a:noFill/>
            <a:ln w="9525">
              <a:noFill/>
              <a:miter lim="800000"/>
              <a:headEnd/>
              <a:tailEnd/>
            </a:ln>
            <a:effectLst/>
          </p:spPr>
          <p:txBody>
            <a:bodyPr wrap="none">
              <a:spAutoFit/>
            </a:bodyPr>
            <a:lstStyle/>
            <a:p>
              <a:r>
                <a:rPr lang="fr-FR" sz="1400" dirty="0" smtClean="0"/>
                <a:t>O</a:t>
              </a:r>
              <a:endParaRPr lang="fr-FR" sz="1400" dirty="0"/>
            </a:p>
          </p:txBody>
        </p:sp>
        <p:sp>
          <p:nvSpPr>
            <p:cNvPr id="10" name="Text Box 25"/>
            <p:cNvSpPr txBox="1">
              <a:spLocks noChangeArrowheads="1"/>
            </p:cNvSpPr>
            <p:nvPr/>
          </p:nvSpPr>
          <p:spPr bwMode="auto">
            <a:xfrm>
              <a:off x="2334743" y="2163401"/>
              <a:ext cx="325907" cy="307777"/>
            </a:xfrm>
            <a:prstGeom prst="rect">
              <a:avLst/>
            </a:prstGeom>
            <a:noFill/>
            <a:ln w="9525">
              <a:noFill/>
              <a:miter lim="800000"/>
              <a:headEnd/>
              <a:tailEnd/>
            </a:ln>
            <a:effectLst/>
          </p:spPr>
          <p:txBody>
            <a:bodyPr wrap="square">
              <a:spAutoFit/>
            </a:bodyPr>
            <a:lstStyle/>
            <a:p>
              <a:r>
                <a:rPr lang="fr-FR" sz="1400" dirty="0" smtClean="0"/>
                <a:t>M</a:t>
              </a:r>
              <a:endParaRPr lang="fr-FR" sz="1400" dirty="0"/>
            </a:p>
          </p:txBody>
        </p:sp>
        <p:sp>
          <p:nvSpPr>
            <p:cNvPr id="11" name="Text Box 42"/>
            <p:cNvSpPr txBox="1">
              <a:spLocks noChangeArrowheads="1"/>
            </p:cNvSpPr>
            <p:nvPr/>
          </p:nvSpPr>
          <p:spPr bwMode="auto">
            <a:xfrm>
              <a:off x="1718965" y="2318357"/>
              <a:ext cx="404378" cy="184666"/>
            </a:xfrm>
            <a:prstGeom prst="rect">
              <a:avLst/>
            </a:prstGeom>
            <a:noFill/>
            <a:ln w="9525">
              <a:noFill/>
              <a:miter lim="800000"/>
              <a:headEnd/>
              <a:tailEnd/>
            </a:ln>
            <a:effectLst/>
          </p:spPr>
          <p:txBody>
            <a:bodyPr wrap="none">
              <a:spAutoFit/>
            </a:bodyPr>
            <a:lstStyle/>
            <a:p>
              <a:r>
                <a:rPr lang="fr-FR" sz="600" dirty="0" smtClean="0"/>
                <a:t>Projets</a:t>
              </a:r>
              <a:endParaRPr lang="fr-FR" sz="600" dirty="0"/>
            </a:p>
          </p:txBody>
        </p:sp>
        <p:sp>
          <p:nvSpPr>
            <p:cNvPr id="12" name="Text Box 43"/>
            <p:cNvSpPr txBox="1">
              <a:spLocks noChangeArrowheads="1"/>
            </p:cNvSpPr>
            <p:nvPr/>
          </p:nvSpPr>
          <p:spPr bwMode="auto">
            <a:xfrm>
              <a:off x="1904175" y="1968119"/>
              <a:ext cx="506832" cy="184666"/>
            </a:xfrm>
            <a:prstGeom prst="rect">
              <a:avLst/>
            </a:prstGeom>
            <a:noFill/>
            <a:ln w="9525">
              <a:noFill/>
              <a:miter lim="800000"/>
              <a:headEnd/>
              <a:tailEnd/>
            </a:ln>
            <a:effectLst/>
          </p:spPr>
          <p:txBody>
            <a:bodyPr wrap="none">
              <a:spAutoFit/>
            </a:bodyPr>
            <a:lstStyle/>
            <a:p>
              <a:r>
                <a:rPr lang="fr-FR" sz="600" dirty="0" smtClean="0"/>
                <a:t>Entreprise</a:t>
              </a:r>
              <a:endParaRPr lang="fr-FR" sz="600" dirty="0"/>
            </a:p>
          </p:txBody>
        </p:sp>
        <p:sp>
          <p:nvSpPr>
            <p:cNvPr id="13" name="Text Box 43"/>
            <p:cNvSpPr txBox="1">
              <a:spLocks noChangeArrowheads="1"/>
            </p:cNvSpPr>
            <p:nvPr/>
          </p:nvSpPr>
          <p:spPr bwMode="auto">
            <a:xfrm>
              <a:off x="2159463" y="2066134"/>
              <a:ext cx="479618" cy="184666"/>
            </a:xfrm>
            <a:prstGeom prst="rect">
              <a:avLst/>
            </a:prstGeom>
            <a:noFill/>
            <a:ln w="9525">
              <a:noFill/>
              <a:miter lim="800000"/>
              <a:headEnd/>
              <a:tailEnd/>
            </a:ln>
            <a:effectLst/>
          </p:spPr>
          <p:txBody>
            <a:bodyPr wrap="none">
              <a:spAutoFit/>
            </a:bodyPr>
            <a:lstStyle/>
            <a:p>
              <a:r>
                <a:rPr lang="fr-FR" sz="600" dirty="0" smtClean="0"/>
                <a:t>Systèmes</a:t>
              </a:r>
              <a:endParaRPr lang="fr-FR" sz="600" dirty="0"/>
            </a:p>
          </p:txBody>
        </p:sp>
        <p:sp>
          <p:nvSpPr>
            <p:cNvPr id="14" name="Text Box 42"/>
            <p:cNvSpPr txBox="1">
              <a:spLocks noChangeArrowheads="1"/>
            </p:cNvSpPr>
            <p:nvPr/>
          </p:nvSpPr>
          <p:spPr bwMode="auto">
            <a:xfrm>
              <a:off x="1952770" y="2388528"/>
              <a:ext cx="405197" cy="184666"/>
            </a:xfrm>
            <a:prstGeom prst="rect">
              <a:avLst/>
            </a:prstGeom>
            <a:noFill/>
            <a:ln w="9525">
              <a:noFill/>
              <a:miter lim="800000"/>
              <a:headEnd/>
              <a:tailEnd/>
            </a:ln>
            <a:effectLst/>
          </p:spPr>
          <p:txBody>
            <a:bodyPr wrap="square">
              <a:spAutoFit/>
            </a:bodyPr>
            <a:lstStyle/>
            <a:p>
              <a:r>
                <a:rPr lang="fr-FR" sz="600" dirty="0" smtClean="0"/>
                <a:t>Equipe</a:t>
              </a:r>
              <a:endParaRPr lang="fr-FR" sz="600" dirty="0"/>
            </a:p>
          </p:txBody>
        </p:sp>
      </p:grpSp>
      <p:sp>
        <p:nvSpPr>
          <p:cNvPr id="21" name="ZoneTexte 20"/>
          <p:cNvSpPr txBox="1"/>
          <p:nvPr/>
        </p:nvSpPr>
        <p:spPr>
          <a:xfrm>
            <a:off x="213663" y="3301975"/>
            <a:ext cx="8760180" cy="2308324"/>
          </a:xfrm>
          <a:prstGeom prst="rect">
            <a:avLst/>
          </a:prstGeom>
          <a:noFill/>
        </p:spPr>
        <p:txBody>
          <a:bodyPr wrap="none" rtlCol="0">
            <a:spAutoFit/>
          </a:bodyPr>
          <a:lstStyle/>
          <a:p>
            <a:r>
              <a:rPr lang="fr-FR" dirty="0" smtClean="0"/>
              <a:t>Sur 5 mois, produire un rapport de fin d’études préalable à la création d’une entreprise.</a:t>
            </a:r>
          </a:p>
          <a:p>
            <a:r>
              <a:rPr lang="fr-FR" dirty="0" smtClean="0"/>
              <a:t>Ce rapport doit contenir une partie technique présentant le produit et/ou le service sur</a:t>
            </a:r>
          </a:p>
          <a:p>
            <a:r>
              <a:rPr lang="fr-FR" dirty="0"/>
              <a:t>l</a:t>
            </a:r>
            <a:r>
              <a:rPr lang="fr-FR" dirty="0" smtClean="0"/>
              <a:t>esquels repose l’offre de l’entreprise, le site WEB de l’entreprise, son business model, sa </a:t>
            </a:r>
          </a:p>
          <a:p>
            <a:r>
              <a:rPr lang="fr-FR" dirty="0" smtClean="0"/>
              <a:t>structure juridique et le business plan financier (compte de résultat, plan de trésorerie et </a:t>
            </a:r>
          </a:p>
          <a:p>
            <a:r>
              <a:rPr lang="fr-FR" dirty="0" smtClean="0"/>
              <a:t>bilan des deux premières années). Environ 1000 heures de travail à répartir sur 4 ou 5 </a:t>
            </a:r>
          </a:p>
          <a:p>
            <a:r>
              <a:rPr lang="fr-FR" dirty="0"/>
              <a:t>é</a:t>
            </a:r>
            <a:r>
              <a:rPr lang="fr-FR" dirty="0" smtClean="0"/>
              <a:t>tudiants par équipe.</a:t>
            </a:r>
          </a:p>
          <a:p>
            <a:r>
              <a:rPr lang="fr-FR" dirty="0" smtClean="0"/>
              <a:t>Depuis la création de l’option (2006), une douzaine d’entreprises ont vu le jour et certaines </a:t>
            </a:r>
          </a:p>
          <a:p>
            <a:r>
              <a:rPr lang="fr-FR" dirty="0" smtClean="0"/>
              <a:t>d’entre</a:t>
            </a:r>
            <a:r>
              <a:rPr lang="fr-FR" dirty="0"/>
              <a:t> </a:t>
            </a:r>
            <a:r>
              <a:rPr lang="fr-FR" dirty="0" smtClean="0"/>
              <a:t>elles ont aujourd’hui plusieurs dizaines de salariés.</a:t>
            </a:r>
            <a:endParaRPr lang="fr-FR" dirty="0"/>
          </a:p>
        </p:txBody>
      </p:sp>
      <p:pic>
        <p:nvPicPr>
          <p:cNvPr id="22" name="Image 21" descr="Capture d’écran 2013-02-03 à 10.50.26.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10069"/>
            <a:ext cx="9144000" cy="2459893"/>
          </a:xfrm>
          <a:prstGeom prst="rect">
            <a:avLst/>
          </a:prstGeom>
        </p:spPr>
      </p:pic>
      <p:sp>
        <p:nvSpPr>
          <p:cNvPr id="23" name="Espace réservé du numéro de diapositive 22"/>
          <p:cNvSpPr>
            <a:spLocks noGrp="1"/>
          </p:cNvSpPr>
          <p:nvPr>
            <p:ph type="sldNum" sz="quarter" idx="12"/>
          </p:nvPr>
        </p:nvSpPr>
        <p:spPr/>
        <p:txBody>
          <a:bodyPr/>
          <a:lstStyle/>
          <a:p>
            <a:fld id="{2AAE9C9E-59FF-A045-A040-9F90E726B2EE}" type="slidenum">
              <a:rPr lang="fr-FR" smtClean="0"/>
              <a:t>13</a:t>
            </a:fld>
            <a:endParaRPr lang="fr-FR"/>
          </a:p>
        </p:txBody>
      </p:sp>
    </p:spTree>
    <p:extLst>
      <p:ext uri="{BB962C8B-B14F-4D97-AF65-F5344CB8AC3E}">
        <p14:creationId xmlns:p14="http://schemas.microsoft.com/office/powerpoint/2010/main" val="30827327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519866" y="1828800"/>
            <a:ext cx="4440238"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FR" dirty="0" err="1"/>
              <a:t>Accenture</a:t>
            </a:r>
            <a:endParaRPr lang="fr-FR" dirty="0"/>
          </a:p>
          <a:p>
            <a:pPr eaLnBrk="1" hangingPunct="1"/>
            <a:r>
              <a:rPr lang="fr-FR" dirty="0"/>
              <a:t>Altran</a:t>
            </a:r>
          </a:p>
          <a:p>
            <a:pPr eaLnBrk="1" hangingPunct="1"/>
            <a:r>
              <a:rPr lang="fr-FR" dirty="0"/>
              <a:t>Atos Consulting</a:t>
            </a:r>
          </a:p>
          <a:p>
            <a:pPr eaLnBrk="1" hangingPunct="1"/>
            <a:r>
              <a:rPr lang="fr-FR" dirty="0" err="1"/>
              <a:t>Bearing</a:t>
            </a:r>
            <a:r>
              <a:rPr lang="fr-FR" dirty="0"/>
              <a:t> Point</a:t>
            </a:r>
          </a:p>
          <a:p>
            <a:pPr eaLnBrk="1" hangingPunct="1"/>
            <a:r>
              <a:rPr lang="fr-FR" dirty="0"/>
              <a:t>Cap Gemini</a:t>
            </a:r>
          </a:p>
          <a:p>
            <a:pPr eaLnBrk="1" hangingPunct="1"/>
            <a:r>
              <a:rPr lang="fr-FR" dirty="0"/>
              <a:t>Computer Sciences Corporation</a:t>
            </a:r>
          </a:p>
          <a:p>
            <a:pPr eaLnBrk="1" hangingPunct="1"/>
            <a:r>
              <a:rPr lang="fr-FR" dirty="0" err="1"/>
              <a:t>Deloitte</a:t>
            </a:r>
            <a:endParaRPr lang="fr-FR" dirty="0"/>
          </a:p>
          <a:p>
            <a:pPr eaLnBrk="1" hangingPunct="1"/>
            <a:r>
              <a:rPr lang="fr-FR" dirty="0" err="1"/>
              <a:t>Devoteam</a:t>
            </a:r>
            <a:endParaRPr lang="fr-FR" dirty="0"/>
          </a:p>
          <a:p>
            <a:pPr eaLnBrk="1" hangingPunct="1"/>
            <a:r>
              <a:rPr lang="fr-FR" dirty="0"/>
              <a:t>Ernst and Young</a:t>
            </a:r>
          </a:p>
          <a:p>
            <a:pPr eaLnBrk="1" hangingPunct="1"/>
            <a:endParaRPr lang="en-US" dirty="0"/>
          </a:p>
        </p:txBody>
      </p:sp>
      <p:sp>
        <p:nvSpPr>
          <p:cNvPr id="5" name="Text Box 5"/>
          <p:cNvSpPr txBox="1">
            <a:spLocks noChangeArrowheads="1"/>
          </p:cNvSpPr>
          <p:nvPr/>
        </p:nvSpPr>
        <p:spPr bwMode="auto">
          <a:xfrm>
            <a:off x="4950579" y="1800225"/>
            <a:ext cx="3551238"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FR" dirty="0"/>
              <a:t>KPMG</a:t>
            </a:r>
          </a:p>
          <a:p>
            <a:pPr eaLnBrk="1" hangingPunct="1"/>
            <a:r>
              <a:rPr lang="fr-FR" dirty="0" err="1"/>
              <a:t>Logica</a:t>
            </a:r>
            <a:r>
              <a:rPr lang="fr-FR" dirty="0"/>
              <a:t> Management</a:t>
            </a:r>
            <a:r>
              <a:rPr lang="fr-FR" sz="1800" dirty="0"/>
              <a:t> </a:t>
            </a:r>
          </a:p>
          <a:p>
            <a:pPr eaLnBrk="1" hangingPunct="1"/>
            <a:r>
              <a:rPr lang="fr-FR" dirty="0"/>
              <a:t>Mazars</a:t>
            </a:r>
          </a:p>
          <a:p>
            <a:pPr eaLnBrk="1" hangingPunct="1"/>
            <a:r>
              <a:rPr lang="fr-FR" dirty="0"/>
              <a:t>M7</a:t>
            </a:r>
          </a:p>
          <a:p>
            <a:pPr eaLnBrk="1" hangingPunct="1"/>
            <a:r>
              <a:rPr lang="fr-FR" dirty="0"/>
              <a:t>Oracle</a:t>
            </a:r>
          </a:p>
          <a:p>
            <a:pPr eaLnBrk="1" hangingPunct="1"/>
            <a:r>
              <a:rPr lang="fr-FR" dirty="0" err="1"/>
              <a:t>PriceWaterhouseCoopers</a:t>
            </a:r>
            <a:endParaRPr lang="fr-FR" dirty="0"/>
          </a:p>
          <a:p>
            <a:pPr eaLnBrk="1" hangingPunct="1"/>
            <a:r>
              <a:rPr lang="fr-FR" dirty="0"/>
              <a:t>Sogeti</a:t>
            </a:r>
          </a:p>
          <a:p>
            <a:pPr eaLnBrk="1" hangingPunct="1"/>
            <a:r>
              <a:rPr lang="fr-FR" dirty="0" err="1"/>
              <a:t>Sopra</a:t>
            </a:r>
            <a:endParaRPr lang="fr-FR" dirty="0"/>
          </a:p>
          <a:p>
            <a:pPr eaLnBrk="1" hangingPunct="1"/>
            <a:r>
              <a:rPr lang="fr-FR" dirty="0"/>
              <a:t>etc..</a:t>
            </a:r>
            <a:endParaRPr lang="en-US" dirty="0"/>
          </a:p>
        </p:txBody>
      </p:sp>
      <p:sp>
        <p:nvSpPr>
          <p:cNvPr id="6" name="ZoneTexte 5"/>
          <p:cNvSpPr txBox="1"/>
          <p:nvPr/>
        </p:nvSpPr>
        <p:spPr>
          <a:xfrm>
            <a:off x="1384839" y="274132"/>
            <a:ext cx="7116978" cy="523220"/>
          </a:xfrm>
          <a:prstGeom prst="rect">
            <a:avLst/>
          </a:prstGeom>
          <a:noFill/>
        </p:spPr>
        <p:txBody>
          <a:bodyPr wrap="none" rtlCol="0">
            <a:spAutoFit/>
          </a:bodyPr>
          <a:lstStyle/>
          <a:p>
            <a:r>
              <a:rPr lang="fr-FR" sz="2800" b="1" dirty="0" smtClean="0"/>
              <a:t>QUELQUES UNS DE VOS FUTURS EMPLOYEURS</a:t>
            </a:r>
            <a:endParaRPr lang="fr-FR" sz="2800" b="1" dirty="0"/>
          </a:p>
        </p:txBody>
      </p:sp>
      <p:grpSp>
        <p:nvGrpSpPr>
          <p:cNvPr id="7" name="Grouper 6"/>
          <p:cNvGrpSpPr/>
          <p:nvPr/>
        </p:nvGrpSpPr>
        <p:grpSpPr>
          <a:xfrm>
            <a:off x="213663" y="164756"/>
            <a:ext cx="963539" cy="605075"/>
            <a:chOff x="1697111" y="1968119"/>
            <a:chExt cx="963539" cy="605075"/>
          </a:xfrm>
        </p:grpSpPr>
        <p:grpSp>
          <p:nvGrpSpPr>
            <p:cNvPr id="8" name="Grouper 7"/>
            <p:cNvGrpSpPr/>
            <p:nvPr/>
          </p:nvGrpSpPr>
          <p:grpSpPr>
            <a:xfrm>
              <a:off x="1702341" y="2083472"/>
              <a:ext cx="917318" cy="416660"/>
              <a:chOff x="1702341" y="2083472"/>
              <a:chExt cx="5690662" cy="2499370"/>
            </a:xfrm>
          </p:grpSpPr>
          <p:sp>
            <p:nvSpPr>
              <p:cNvPr id="17" name="Freeform 8"/>
              <p:cNvSpPr>
                <a:spLocks/>
              </p:cNvSpPr>
              <p:nvPr/>
            </p:nvSpPr>
            <p:spPr bwMode="auto">
              <a:xfrm>
                <a:off x="1702341" y="2083472"/>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66FF66"/>
              </a:solidFill>
              <a:ln w="9525">
                <a:solidFill>
                  <a:schemeClr val="tx1"/>
                </a:solidFill>
                <a:round/>
                <a:headEnd/>
                <a:tailEnd/>
              </a:ln>
              <a:effectLst/>
            </p:spPr>
            <p:txBody>
              <a:bodyPr/>
              <a:lstStyle/>
              <a:p>
                <a:endParaRPr lang="fr-FR"/>
              </a:p>
            </p:txBody>
          </p:sp>
          <p:sp>
            <p:nvSpPr>
              <p:cNvPr id="18" name="Freeform 9"/>
              <p:cNvSpPr>
                <a:spLocks/>
              </p:cNvSpPr>
              <p:nvPr/>
            </p:nvSpPr>
            <p:spPr bwMode="auto">
              <a:xfrm flipH="1">
                <a:off x="3125008" y="2083472"/>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99FF66"/>
              </a:solidFill>
              <a:ln w="9525">
                <a:solidFill>
                  <a:schemeClr val="tx1"/>
                </a:solidFill>
                <a:round/>
                <a:headEnd/>
                <a:tailEnd/>
              </a:ln>
              <a:effectLst/>
            </p:spPr>
            <p:txBody>
              <a:bodyPr/>
              <a:lstStyle/>
              <a:p>
                <a:endParaRPr lang="fr-FR"/>
              </a:p>
            </p:txBody>
          </p:sp>
          <p:sp>
            <p:nvSpPr>
              <p:cNvPr id="19" name="Freeform 11"/>
              <p:cNvSpPr>
                <a:spLocks/>
              </p:cNvSpPr>
              <p:nvPr/>
            </p:nvSpPr>
            <p:spPr bwMode="auto">
              <a:xfrm>
                <a:off x="1702341" y="3628073"/>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sp>
            <p:nvSpPr>
              <p:cNvPr id="20" name="Freeform 18"/>
              <p:cNvSpPr>
                <a:spLocks/>
              </p:cNvSpPr>
              <p:nvPr/>
            </p:nvSpPr>
            <p:spPr bwMode="auto">
              <a:xfrm flipV="1">
                <a:off x="4547672" y="2558734"/>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FFCC"/>
              </a:solidFill>
              <a:ln w="9525">
                <a:solidFill>
                  <a:schemeClr val="tx1"/>
                </a:solidFill>
                <a:round/>
                <a:headEnd/>
                <a:tailEnd/>
              </a:ln>
              <a:effectLst/>
            </p:spPr>
            <p:txBody>
              <a:bodyPr/>
              <a:lstStyle/>
              <a:p>
                <a:endParaRPr lang="fr-FR"/>
              </a:p>
            </p:txBody>
          </p:sp>
          <p:sp>
            <p:nvSpPr>
              <p:cNvPr id="21" name="Freeform 19"/>
              <p:cNvSpPr>
                <a:spLocks/>
              </p:cNvSpPr>
              <p:nvPr/>
            </p:nvSpPr>
            <p:spPr bwMode="auto">
              <a:xfrm flipH="1" flipV="1">
                <a:off x="5970339" y="2558734"/>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CCFF"/>
              </a:solidFill>
              <a:ln w="9525">
                <a:solidFill>
                  <a:schemeClr val="tx1"/>
                </a:solidFill>
                <a:round/>
                <a:headEnd/>
                <a:tailEnd/>
              </a:ln>
              <a:effectLst/>
            </p:spPr>
            <p:txBody>
              <a:bodyPr/>
              <a:lstStyle/>
              <a:p>
                <a:endParaRPr lang="fr-FR"/>
              </a:p>
            </p:txBody>
          </p:sp>
          <p:sp>
            <p:nvSpPr>
              <p:cNvPr id="22" name="Freeform 20"/>
              <p:cNvSpPr>
                <a:spLocks/>
              </p:cNvSpPr>
              <p:nvPr/>
            </p:nvSpPr>
            <p:spPr bwMode="auto">
              <a:xfrm flipV="1">
                <a:off x="4547672" y="2202287"/>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grpSp>
        <p:sp>
          <p:nvSpPr>
            <p:cNvPr id="9" name="Text Box 22"/>
            <p:cNvSpPr txBox="1">
              <a:spLocks noChangeArrowheads="1"/>
            </p:cNvSpPr>
            <p:nvPr/>
          </p:nvSpPr>
          <p:spPr bwMode="auto">
            <a:xfrm>
              <a:off x="1697111" y="2090808"/>
              <a:ext cx="245990" cy="307777"/>
            </a:xfrm>
            <a:prstGeom prst="rect">
              <a:avLst/>
            </a:prstGeom>
            <a:noFill/>
            <a:ln w="9525">
              <a:noFill/>
              <a:miter lim="800000"/>
              <a:headEnd/>
              <a:tailEnd/>
            </a:ln>
            <a:effectLst/>
          </p:spPr>
          <p:txBody>
            <a:bodyPr wrap="square">
              <a:spAutoFit/>
            </a:bodyPr>
            <a:lstStyle/>
            <a:p>
              <a:r>
                <a:rPr lang="fr-FR" sz="1400" dirty="0" smtClean="0"/>
                <a:t>I</a:t>
              </a:r>
              <a:endParaRPr lang="fr-FR" sz="1400" dirty="0"/>
            </a:p>
          </p:txBody>
        </p:sp>
        <p:sp>
          <p:nvSpPr>
            <p:cNvPr id="10" name="Text Box 23"/>
            <p:cNvSpPr txBox="1">
              <a:spLocks noChangeArrowheads="1"/>
            </p:cNvSpPr>
            <p:nvPr/>
          </p:nvSpPr>
          <p:spPr bwMode="auto">
            <a:xfrm>
              <a:off x="1912605" y="2082273"/>
              <a:ext cx="265446" cy="307777"/>
            </a:xfrm>
            <a:prstGeom prst="rect">
              <a:avLst/>
            </a:prstGeom>
            <a:noFill/>
            <a:ln w="9525">
              <a:noFill/>
              <a:miter lim="800000"/>
              <a:headEnd/>
              <a:tailEnd/>
            </a:ln>
            <a:effectLst/>
          </p:spPr>
          <p:txBody>
            <a:bodyPr wrap="square">
              <a:spAutoFit/>
            </a:bodyPr>
            <a:lstStyle/>
            <a:p>
              <a:r>
                <a:rPr lang="fr-FR" sz="1400" dirty="0" smtClean="0"/>
                <a:t>C</a:t>
              </a:r>
              <a:endParaRPr lang="fr-FR" sz="1400" dirty="0"/>
            </a:p>
          </p:txBody>
        </p:sp>
        <p:sp>
          <p:nvSpPr>
            <p:cNvPr id="11" name="Text Box 24"/>
            <p:cNvSpPr txBox="1">
              <a:spLocks noChangeArrowheads="1"/>
            </p:cNvSpPr>
            <p:nvPr/>
          </p:nvSpPr>
          <p:spPr bwMode="auto">
            <a:xfrm>
              <a:off x="2116106" y="2163807"/>
              <a:ext cx="303539" cy="307777"/>
            </a:xfrm>
            <a:prstGeom prst="rect">
              <a:avLst/>
            </a:prstGeom>
            <a:noFill/>
            <a:ln w="9525">
              <a:noFill/>
              <a:miter lim="800000"/>
              <a:headEnd/>
              <a:tailEnd/>
            </a:ln>
            <a:effectLst/>
          </p:spPr>
          <p:txBody>
            <a:bodyPr wrap="none">
              <a:spAutoFit/>
            </a:bodyPr>
            <a:lstStyle/>
            <a:p>
              <a:r>
                <a:rPr lang="fr-FR" sz="1400" dirty="0" smtClean="0"/>
                <a:t>O</a:t>
              </a:r>
              <a:endParaRPr lang="fr-FR" sz="1400" dirty="0"/>
            </a:p>
          </p:txBody>
        </p:sp>
        <p:sp>
          <p:nvSpPr>
            <p:cNvPr id="12" name="Text Box 25"/>
            <p:cNvSpPr txBox="1">
              <a:spLocks noChangeArrowheads="1"/>
            </p:cNvSpPr>
            <p:nvPr/>
          </p:nvSpPr>
          <p:spPr bwMode="auto">
            <a:xfrm>
              <a:off x="2334743" y="2163401"/>
              <a:ext cx="325907" cy="307777"/>
            </a:xfrm>
            <a:prstGeom prst="rect">
              <a:avLst/>
            </a:prstGeom>
            <a:noFill/>
            <a:ln w="9525">
              <a:noFill/>
              <a:miter lim="800000"/>
              <a:headEnd/>
              <a:tailEnd/>
            </a:ln>
            <a:effectLst/>
          </p:spPr>
          <p:txBody>
            <a:bodyPr wrap="square">
              <a:spAutoFit/>
            </a:bodyPr>
            <a:lstStyle/>
            <a:p>
              <a:r>
                <a:rPr lang="fr-FR" sz="1400" dirty="0" smtClean="0"/>
                <a:t>M</a:t>
              </a:r>
              <a:endParaRPr lang="fr-FR" sz="1400" dirty="0"/>
            </a:p>
          </p:txBody>
        </p:sp>
        <p:sp>
          <p:nvSpPr>
            <p:cNvPr id="13" name="Text Box 42"/>
            <p:cNvSpPr txBox="1">
              <a:spLocks noChangeArrowheads="1"/>
            </p:cNvSpPr>
            <p:nvPr/>
          </p:nvSpPr>
          <p:spPr bwMode="auto">
            <a:xfrm>
              <a:off x="1718965" y="2318357"/>
              <a:ext cx="404378" cy="184666"/>
            </a:xfrm>
            <a:prstGeom prst="rect">
              <a:avLst/>
            </a:prstGeom>
            <a:noFill/>
            <a:ln w="9525">
              <a:noFill/>
              <a:miter lim="800000"/>
              <a:headEnd/>
              <a:tailEnd/>
            </a:ln>
            <a:effectLst/>
          </p:spPr>
          <p:txBody>
            <a:bodyPr wrap="none">
              <a:spAutoFit/>
            </a:bodyPr>
            <a:lstStyle/>
            <a:p>
              <a:r>
                <a:rPr lang="fr-FR" sz="600" dirty="0" smtClean="0"/>
                <a:t>Projets</a:t>
              </a:r>
              <a:endParaRPr lang="fr-FR" sz="600" dirty="0"/>
            </a:p>
          </p:txBody>
        </p:sp>
        <p:sp>
          <p:nvSpPr>
            <p:cNvPr id="14" name="Text Box 43"/>
            <p:cNvSpPr txBox="1">
              <a:spLocks noChangeArrowheads="1"/>
            </p:cNvSpPr>
            <p:nvPr/>
          </p:nvSpPr>
          <p:spPr bwMode="auto">
            <a:xfrm>
              <a:off x="1904175" y="1968119"/>
              <a:ext cx="506832" cy="184666"/>
            </a:xfrm>
            <a:prstGeom prst="rect">
              <a:avLst/>
            </a:prstGeom>
            <a:noFill/>
            <a:ln w="9525">
              <a:noFill/>
              <a:miter lim="800000"/>
              <a:headEnd/>
              <a:tailEnd/>
            </a:ln>
            <a:effectLst/>
          </p:spPr>
          <p:txBody>
            <a:bodyPr wrap="none">
              <a:spAutoFit/>
            </a:bodyPr>
            <a:lstStyle/>
            <a:p>
              <a:r>
                <a:rPr lang="fr-FR" sz="600" dirty="0" smtClean="0"/>
                <a:t>Entreprise</a:t>
              </a:r>
              <a:endParaRPr lang="fr-FR" sz="600" dirty="0"/>
            </a:p>
          </p:txBody>
        </p:sp>
        <p:sp>
          <p:nvSpPr>
            <p:cNvPr id="15" name="Text Box 43"/>
            <p:cNvSpPr txBox="1">
              <a:spLocks noChangeArrowheads="1"/>
            </p:cNvSpPr>
            <p:nvPr/>
          </p:nvSpPr>
          <p:spPr bwMode="auto">
            <a:xfrm>
              <a:off x="2159463" y="2066134"/>
              <a:ext cx="479618" cy="184666"/>
            </a:xfrm>
            <a:prstGeom prst="rect">
              <a:avLst/>
            </a:prstGeom>
            <a:noFill/>
            <a:ln w="9525">
              <a:noFill/>
              <a:miter lim="800000"/>
              <a:headEnd/>
              <a:tailEnd/>
            </a:ln>
            <a:effectLst/>
          </p:spPr>
          <p:txBody>
            <a:bodyPr wrap="none">
              <a:spAutoFit/>
            </a:bodyPr>
            <a:lstStyle/>
            <a:p>
              <a:r>
                <a:rPr lang="fr-FR" sz="600" dirty="0" smtClean="0"/>
                <a:t>Systèmes</a:t>
              </a:r>
              <a:endParaRPr lang="fr-FR" sz="600" dirty="0"/>
            </a:p>
          </p:txBody>
        </p:sp>
        <p:sp>
          <p:nvSpPr>
            <p:cNvPr id="16" name="Text Box 42"/>
            <p:cNvSpPr txBox="1">
              <a:spLocks noChangeArrowheads="1"/>
            </p:cNvSpPr>
            <p:nvPr/>
          </p:nvSpPr>
          <p:spPr bwMode="auto">
            <a:xfrm>
              <a:off x="1952770" y="2388528"/>
              <a:ext cx="405197" cy="184666"/>
            </a:xfrm>
            <a:prstGeom prst="rect">
              <a:avLst/>
            </a:prstGeom>
            <a:noFill/>
            <a:ln w="9525">
              <a:noFill/>
              <a:miter lim="800000"/>
              <a:headEnd/>
              <a:tailEnd/>
            </a:ln>
            <a:effectLst/>
          </p:spPr>
          <p:txBody>
            <a:bodyPr wrap="square">
              <a:spAutoFit/>
            </a:bodyPr>
            <a:lstStyle/>
            <a:p>
              <a:r>
                <a:rPr lang="fr-FR" sz="600" dirty="0" smtClean="0"/>
                <a:t>Equipe</a:t>
              </a:r>
              <a:endParaRPr lang="fr-FR" sz="600" dirty="0"/>
            </a:p>
          </p:txBody>
        </p:sp>
      </p:grpSp>
      <p:sp>
        <p:nvSpPr>
          <p:cNvPr id="23" name="Espace réservé du numéro de diapositive 22"/>
          <p:cNvSpPr>
            <a:spLocks noGrp="1"/>
          </p:cNvSpPr>
          <p:nvPr>
            <p:ph type="sldNum" sz="quarter" idx="12"/>
          </p:nvPr>
        </p:nvSpPr>
        <p:spPr/>
        <p:txBody>
          <a:bodyPr/>
          <a:lstStyle/>
          <a:p>
            <a:fld id="{2AAE9C9E-59FF-A045-A040-9F90E726B2EE}" type="slidenum">
              <a:rPr lang="fr-FR" smtClean="0"/>
              <a:t>14</a:t>
            </a:fld>
            <a:endParaRPr lang="fr-FR"/>
          </a:p>
        </p:txBody>
      </p:sp>
    </p:spTree>
    <p:extLst>
      <p:ext uri="{BB962C8B-B14F-4D97-AF65-F5344CB8AC3E}">
        <p14:creationId xmlns:p14="http://schemas.microsoft.com/office/powerpoint/2010/main" val="9307796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au 5"/>
          <p:cNvGraphicFramePr>
            <a:graphicFrameLocks noGrp="1"/>
          </p:cNvGraphicFramePr>
          <p:nvPr>
            <p:extLst>
              <p:ext uri="{D42A27DB-BD31-4B8C-83A1-F6EECF244321}">
                <p14:modId xmlns:p14="http://schemas.microsoft.com/office/powerpoint/2010/main" val="2793360240"/>
              </p:ext>
            </p:extLst>
          </p:nvPr>
        </p:nvGraphicFramePr>
        <p:xfrm>
          <a:off x="219049" y="1043123"/>
          <a:ext cx="8782050" cy="5686089"/>
        </p:xfrm>
        <a:graphic>
          <a:graphicData uri="http://schemas.openxmlformats.org/drawingml/2006/table">
            <a:tbl>
              <a:tblPr firstRow="1" bandRow="1">
                <a:tableStyleId>{073A0DAA-6AF3-43AB-8588-CEC1D06C72B9}</a:tableStyleId>
              </a:tblPr>
              <a:tblGrid>
                <a:gridCol w="2927350"/>
                <a:gridCol w="2927350"/>
                <a:gridCol w="2927350"/>
              </a:tblGrid>
              <a:tr h="30963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fr-FR" sz="1500" u="none" strike="noStrike" cap="none" normalizeH="0" baseline="0" dirty="0">
                          <a:ln>
                            <a:noFill/>
                          </a:ln>
                          <a:effectLst>
                            <a:outerShdw blurRad="38100" dist="38100" dir="2700000" algn="tl">
                              <a:srgbClr val="000000"/>
                            </a:outerShdw>
                          </a:effectLst>
                        </a:rPr>
                        <a:t>Domaine du PFE</a:t>
                      </a:r>
                      <a:endParaRPr kumimoji="0" lang="en-US" sz="1500" b="0" i="0" u="none" strike="noStrike" cap="none" normalizeH="0" baseline="0" dirty="0">
                        <a:ln>
                          <a:noFill/>
                        </a:ln>
                        <a:solidFill>
                          <a:schemeClr val="tx1"/>
                        </a:solidFill>
                        <a:effectLst>
                          <a:outerShdw blurRad="38100" dist="38100" dir="2700000" algn="tl">
                            <a:srgbClr val="000000"/>
                          </a:outerShdw>
                        </a:effectLst>
                        <a:latin typeface="Tahoma" charset="0"/>
                        <a:ea typeface="ＭＳ Ｐゴシック" charset="0"/>
                      </a:endParaRPr>
                    </a:p>
                  </a:txBody>
                  <a:tcPr marL="91435" marR="91435" marT="45711" marB="45711"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fr-FR" sz="1500" u="none" strike="noStrike" cap="none" normalizeH="0" baseline="0" dirty="0">
                          <a:ln>
                            <a:noFill/>
                          </a:ln>
                          <a:effectLst>
                            <a:outerShdw blurRad="38100" dist="38100" dir="2700000" algn="tl">
                              <a:srgbClr val="000000"/>
                            </a:outerShdw>
                          </a:effectLst>
                        </a:rPr>
                        <a:t>Partie technique</a:t>
                      </a:r>
                      <a:endParaRPr kumimoji="0" lang="en-US" sz="1500" b="0" i="0" u="none" strike="noStrike" cap="none" normalizeH="0" baseline="0" dirty="0">
                        <a:ln>
                          <a:noFill/>
                        </a:ln>
                        <a:solidFill>
                          <a:schemeClr val="tx1"/>
                        </a:solidFill>
                        <a:effectLst>
                          <a:outerShdw blurRad="38100" dist="38100" dir="2700000" algn="tl">
                            <a:srgbClr val="000000"/>
                          </a:outerShdw>
                        </a:effectLst>
                        <a:latin typeface="Tahoma" charset="0"/>
                        <a:ea typeface="ＭＳ Ｐゴシック" charset="0"/>
                      </a:endParaRPr>
                    </a:p>
                  </a:txBody>
                  <a:tcPr marL="91435" marR="91435" marT="45711" marB="45711"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fr-FR" sz="1500" u="none" strike="noStrike" cap="none" normalizeH="0" baseline="0" dirty="0">
                          <a:ln>
                            <a:noFill/>
                          </a:ln>
                          <a:effectLst>
                            <a:outerShdw blurRad="38100" dist="38100" dir="2700000" algn="tl">
                              <a:srgbClr val="000000"/>
                            </a:outerShdw>
                          </a:effectLst>
                        </a:rPr>
                        <a:t>Partie Managériale</a:t>
                      </a:r>
                      <a:endParaRPr kumimoji="0" lang="en-US" sz="1500" b="0" i="0" u="none" strike="noStrike" cap="none" normalizeH="0" baseline="0" dirty="0">
                        <a:ln>
                          <a:noFill/>
                        </a:ln>
                        <a:solidFill>
                          <a:schemeClr val="tx1"/>
                        </a:solidFill>
                        <a:effectLst>
                          <a:outerShdw blurRad="38100" dist="38100" dir="2700000" algn="tl">
                            <a:srgbClr val="000000"/>
                          </a:outerShdw>
                        </a:effectLst>
                        <a:latin typeface="Tahoma" charset="0"/>
                        <a:ea typeface="ＭＳ Ｐゴシック" charset="0"/>
                      </a:endParaRPr>
                    </a:p>
                  </a:txBody>
                  <a:tcPr marL="91435" marR="91435" marT="45711" marB="45711" horzOverflow="overflow"/>
                </a:tc>
              </a:tr>
              <a:tr h="91053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fr-FR" sz="1500" u="none" strike="noStrike" cap="none" normalizeH="0" baseline="0" dirty="0">
                          <a:ln>
                            <a:noFill/>
                          </a:ln>
                          <a:effectLst>
                            <a:outerShdw blurRad="38100" dist="38100" dir="2700000" algn="tl">
                              <a:srgbClr val="000000"/>
                            </a:outerShdw>
                          </a:effectLst>
                        </a:rPr>
                        <a:t>Conseil et services en pédagogie</a:t>
                      </a:r>
                      <a:endParaRPr kumimoji="0" lang="en-US" sz="1500" b="0" i="0" u="none" strike="noStrike" cap="none" normalizeH="0" baseline="0" dirty="0">
                        <a:ln>
                          <a:noFill/>
                        </a:ln>
                        <a:solidFill>
                          <a:schemeClr val="tx1"/>
                        </a:solidFill>
                        <a:effectLst>
                          <a:outerShdw blurRad="38100" dist="38100" dir="2700000" algn="tl">
                            <a:srgbClr val="000000"/>
                          </a:outerShdw>
                        </a:effectLst>
                        <a:latin typeface="Tahoma" charset="0"/>
                        <a:ea typeface="ＭＳ Ｐゴシック" charset="0"/>
                      </a:endParaRPr>
                    </a:p>
                  </a:txBody>
                  <a:tcPr marL="91435" marR="91435" marT="45711" marB="45711" anchor="ct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fr-FR" sz="1500" u="none" strike="noStrike" cap="none" normalizeH="0" baseline="0" dirty="0">
                          <a:ln>
                            <a:noFill/>
                          </a:ln>
                          <a:effectLst>
                            <a:outerShdw blurRad="38100" dist="38100" dir="2700000" algn="tl">
                              <a:srgbClr val="000000"/>
                            </a:outerShdw>
                          </a:effectLst>
                        </a:rPr>
                        <a:t>Site WEB </a:t>
                      </a:r>
                      <a:r>
                        <a:rPr kumimoji="0" lang="fr-FR" sz="1500" u="none" strike="noStrike" cap="none" normalizeH="0" baseline="0" dirty="0" smtClean="0">
                          <a:ln>
                            <a:noFill/>
                          </a:ln>
                          <a:effectLst>
                            <a:outerShdw blurRad="38100" dist="38100" dir="2700000" algn="tl">
                              <a:srgbClr val="000000"/>
                            </a:outerShdw>
                          </a:effectLst>
                        </a:rPr>
                        <a:t>de </a:t>
                      </a:r>
                      <a:r>
                        <a:rPr kumimoji="0" lang="fr-FR" sz="1500" u="none" strike="noStrike" cap="none" normalizeH="0" baseline="0" dirty="0">
                          <a:ln>
                            <a:noFill/>
                          </a:ln>
                          <a:effectLst>
                            <a:outerShdw blurRad="38100" dist="38100" dir="2700000" algn="tl">
                              <a:srgbClr val="000000"/>
                            </a:outerShdw>
                          </a:effectLst>
                        </a:rPr>
                        <a:t>partenariats entre élèves de plusieurs lycées et collèges (</a:t>
                      </a:r>
                      <a:r>
                        <a:rPr kumimoji="0" lang="fr-FR" sz="1500" u="none" strike="noStrike" cap="none" normalizeH="0" baseline="0" dirty="0" err="1">
                          <a:ln>
                            <a:noFill/>
                          </a:ln>
                          <a:effectLst>
                            <a:outerShdw blurRad="38100" dist="38100" dir="2700000" algn="tl">
                              <a:srgbClr val="000000"/>
                            </a:outerShdw>
                          </a:effectLst>
                        </a:rPr>
                        <a:t>Hamburware</a:t>
                      </a:r>
                      <a:r>
                        <a:rPr kumimoji="0" lang="fr-FR" sz="1500" u="none" strike="noStrike" cap="none" normalizeH="0" baseline="0" dirty="0">
                          <a:ln>
                            <a:noFill/>
                          </a:ln>
                          <a:effectLst>
                            <a:outerShdw blurRad="38100" dist="38100" dir="2700000" algn="tl">
                              <a:srgbClr val="000000"/>
                            </a:outerShdw>
                          </a:effectLst>
                        </a:rPr>
                        <a:t>, </a:t>
                      </a:r>
                      <a:r>
                        <a:rPr kumimoji="0" lang="fr-FR" sz="1500" u="none" strike="noStrike" cap="none" normalizeH="0" baseline="0" dirty="0" err="1">
                          <a:ln>
                            <a:noFill/>
                          </a:ln>
                          <a:effectLst>
                            <a:outerShdw blurRad="38100" dist="38100" dir="2700000" algn="tl">
                              <a:srgbClr val="000000"/>
                            </a:outerShdw>
                          </a:effectLst>
                        </a:rPr>
                        <a:t>Beneylu</a:t>
                      </a:r>
                      <a:r>
                        <a:rPr kumimoji="0" lang="fr-FR" sz="1500" u="none" strike="noStrike" cap="none" normalizeH="0" baseline="0" dirty="0">
                          <a:ln>
                            <a:noFill/>
                          </a:ln>
                          <a:effectLst>
                            <a:outerShdw blurRad="38100" dist="38100" dir="2700000" algn="tl">
                              <a:srgbClr val="000000"/>
                            </a:outerShdw>
                          </a:effectLst>
                        </a:rPr>
                        <a:t> </a:t>
                      </a:r>
                      <a:r>
                        <a:rPr kumimoji="0" lang="fr-FR" sz="1500" u="none" strike="noStrike" cap="none" normalizeH="0" baseline="0" dirty="0" err="1">
                          <a:ln>
                            <a:noFill/>
                          </a:ln>
                          <a:effectLst>
                            <a:outerShdw blurRad="38100" dist="38100" dir="2700000" algn="tl">
                              <a:srgbClr val="000000"/>
                            </a:outerShdw>
                          </a:effectLst>
                        </a:rPr>
                        <a:t>Shool</a:t>
                      </a:r>
                      <a:r>
                        <a:rPr kumimoji="0" lang="fr-FR" sz="1500" u="none" strike="noStrike" cap="none" normalizeH="0" baseline="0" dirty="0">
                          <a:ln>
                            <a:noFill/>
                          </a:ln>
                          <a:effectLst>
                            <a:outerShdw blurRad="38100" dist="38100" dir="2700000" algn="tl">
                              <a:srgbClr val="000000"/>
                            </a:outerShdw>
                          </a:effectLst>
                        </a:rPr>
                        <a:t>)</a:t>
                      </a:r>
                      <a:endParaRPr kumimoji="0" lang="en-US" sz="1500" b="0" i="0" u="none" strike="noStrike" cap="none" normalizeH="0" baseline="0" dirty="0">
                        <a:ln>
                          <a:noFill/>
                        </a:ln>
                        <a:solidFill>
                          <a:schemeClr val="tx1"/>
                        </a:solidFill>
                        <a:effectLst>
                          <a:outerShdw blurRad="38100" dist="38100" dir="2700000" algn="tl">
                            <a:srgbClr val="000000"/>
                          </a:outerShdw>
                        </a:effectLst>
                        <a:latin typeface="Tahoma" charset="0"/>
                        <a:ea typeface="ＭＳ Ｐゴシック" charset="0"/>
                      </a:endParaRPr>
                    </a:p>
                  </a:txBody>
                  <a:tcPr marL="91435" marR="91435" marT="45711" marB="45711" anchor="ctr" horzOverflow="overflow"/>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500" u="none" strike="noStrike" cap="none" normalizeH="0" baseline="0" dirty="0" smtClean="0">
                          <a:ln>
                            <a:noFill/>
                          </a:ln>
                          <a:effectLst>
                            <a:outerShdw blurRad="38100" dist="38100" dir="2700000" algn="tl">
                              <a:srgbClr val="000000"/>
                            </a:outerShdw>
                          </a:effectLst>
                        </a:rPr>
                        <a:t>Business Plan et création réelle de l'entreprise</a:t>
                      </a:r>
                      <a:endParaRPr kumimoji="0" lang="en-US" sz="1500" b="0" i="0" u="none" strike="noStrike" cap="none" normalizeH="0" baseline="0" dirty="0" smtClean="0">
                        <a:ln>
                          <a:noFill/>
                        </a:ln>
                        <a:solidFill>
                          <a:schemeClr val="tx1"/>
                        </a:solidFill>
                        <a:effectLst>
                          <a:outerShdw blurRad="38100" dist="38100" dir="2700000" algn="tl">
                            <a:srgbClr val="000000"/>
                          </a:outerShdw>
                        </a:effectLst>
                        <a:latin typeface="Tahoma" charset="0"/>
                        <a:ea typeface="ＭＳ Ｐゴシック" charset="0"/>
                      </a:endParaRPr>
                    </a:p>
                  </a:txBody>
                  <a:tcPr marL="91435" marR="91435" marT="45711" marB="45711" anchor="ctr"/>
                </a:tc>
              </a:tr>
              <a:tr h="49664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en-US" sz="1500" u="none" strike="noStrike" cap="none" normalizeH="0" baseline="0" dirty="0" err="1">
                          <a:ln>
                            <a:noFill/>
                          </a:ln>
                          <a:effectLst>
                            <a:outerShdw blurRad="38100" dist="38100" dir="2700000" algn="tl">
                              <a:srgbClr val="000000"/>
                            </a:outerShdw>
                          </a:effectLst>
                        </a:rPr>
                        <a:t>Développement</a:t>
                      </a:r>
                      <a:r>
                        <a:rPr kumimoji="0" lang="en-US" sz="1500" u="none" strike="noStrike" cap="none" normalizeH="0" baseline="0" dirty="0">
                          <a:ln>
                            <a:noFill/>
                          </a:ln>
                          <a:effectLst>
                            <a:outerShdw blurRad="38100" dist="38100" dir="2700000" algn="tl">
                              <a:srgbClr val="000000"/>
                            </a:outerShdw>
                          </a:effectLst>
                        </a:rPr>
                        <a:t> </a:t>
                      </a:r>
                      <a:r>
                        <a:rPr kumimoji="0" lang="en-US" sz="1500" u="none" strike="noStrike" cap="none" normalizeH="0" baseline="0" dirty="0" err="1">
                          <a:ln>
                            <a:noFill/>
                          </a:ln>
                          <a:effectLst>
                            <a:outerShdw blurRad="38100" dist="38100" dir="2700000" algn="tl">
                              <a:srgbClr val="000000"/>
                            </a:outerShdw>
                          </a:effectLst>
                        </a:rPr>
                        <a:t>Iphone</a:t>
                      </a:r>
                      <a:r>
                        <a:rPr kumimoji="0" lang="en-US" sz="1500" u="none" strike="noStrike" cap="none" normalizeH="0" baseline="0" dirty="0">
                          <a:ln>
                            <a:noFill/>
                          </a:ln>
                          <a:effectLst>
                            <a:outerShdw blurRad="38100" dist="38100" dir="2700000" algn="tl">
                              <a:srgbClr val="000000"/>
                            </a:outerShdw>
                          </a:effectLst>
                        </a:rPr>
                        <a:t> et </a:t>
                      </a:r>
                      <a:r>
                        <a:rPr kumimoji="0" lang="en-US" sz="1500" u="none" strike="noStrike" cap="none" normalizeH="0" baseline="0" dirty="0" err="1">
                          <a:ln>
                            <a:noFill/>
                          </a:ln>
                          <a:effectLst>
                            <a:outerShdw blurRad="38100" dist="38100" dir="2700000" algn="tl">
                              <a:srgbClr val="000000"/>
                            </a:outerShdw>
                          </a:effectLst>
                        </a:rPr>
                        <a:t>Ipad</a:t>
                      </a:r>
                      <a:endParaRPr kumimoji="0" lang="en-US" sz="1500" b="0" i="0" u="none" strike="noStrike" cap="none" normalizeH="0" baseline="0" dirty="0">
                        <a:ln>
                          <a:noFill/>
                        </a:ln>
                        <a:solidFill>
                          <a:schemeClr val="tx1"/>
                        </a:solidFill>
                        <a:effectLst>
                          <a:outerShdw blurRad="38100" dist="38100" dir="2700000" algn="tl">
                            <a:srgbClr val="000000"/>
                          </a:outerShdw>
                        </a:effectLst>
                        <a:latin typeface="Tahoma" charset="0"/>
                        <a:ea typeface="ＭＳ Ｐゴシック" charset="0"/>
                      </a:endParaRPr>
                    </a:p>
                  </a:txBody>
                  <a:tcPr marL="91435" marR="91435" marT="45711" marB="45711" anchor="ct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en-US" sz="1500" u="none" strike="noStrike" cap="none" normalizeH="0" baseline="0" dirty="0" smtClean="0">
                          <a:ln>
                            <a:noFill/>
                          </a:ln>
                          <a:effectLst>
                            <a:outerShdw blurRad="38100" dist="38100" dir="2700000" algn="tl">
                              <a:srgbClr val="000000"/>
                            </a:outerShdw>
                          </a:effectLst>
                        </a:rPr>
                        <a:t>Applications </a:t>
                      </a:r>
                      <a:r>
                        <a:rPr kumimoji="0" lang="en-US" sz="1500" u="none" strike="noStrike" cap="none" normalizeH="0" baseline="0" dirty="0" err="1" smtClean="0">
                          <a:ln>
                            <a:noFill/>
                          </a:ln>
                          <a:effectLst>
                            <a:outerShdw blurRad="38100" dist="38100" dir="2700000" algn="tl">
                              <a:srgbClr val="000000"/>
                            </a:outerShdw>
                          </a:effectLst>
                        </a:rPr>
                        <a:t>fondées</a:t>
                      </a:r>
                      <a:r>
                        <a:rPr kumimoji="0" lang="en-US" sz="1500" u="none" strike="noStrike" cap="none" normalizeH="0" baseline="0" dirty="0" smtClean="0">
                          <a:ln>
                            <a:noFill/>
                          </a:ln>
                          <a:effectLst>
                            <a:outerShdw blurRad="38100" dist="38100" dir="2700000" algn="tl">
                              <a:srgbClr val="000000"/>
                            </a:outerShdw>
                          </a:effectLst>
                        </a:rPr>
                        <a:t> </a:t>
                      </a:r>
                      <a:r>
                        <a:rPr kumimoji="0" lang="en-US" sz="1500" u="none" strike="noStrike" cap="none" normalizeH="0" baseline="0" dirty="0" err="1" smtClean="0">
                          <a:ln>
                            <a:noFill/>
                          </a:ln>
                          <a:effectLst>
                            <a:outerShdw blurRad="38100" dist="38100" dir="2700000" algn="tl">
                              <a:srgbClr val="000000"/>
                            </a:outerShdw>
                          </a:effectLst>
                        </a:rPr>
                        <a:t>sur</a:t>
                      </a:r>
                      <a:r>
                        <a:rPr kumimoji="0" lang="en-US" sz="1500" u="none" strike="noStrike" cap="none" normalizeH="0" baseline="0" dirty="0" smtClean="0">
                          <a:ln>
                            <a:noFill/>
                          </a:ln>
                          <a:effectLst>
                            <a:outerShdw blurRad="38100" dist="38100" dir="2700000" algn="tl">
                              <a:srgbClr val="000000"/>
                            </a:outerShdw>
                          </a:effectLst>
                        </a:rPr>
                        <a:t> le concept de </a:t>
                      </a:r>
                      <a:r>
                        <a:rPr kumimoji="0" lang="en-US" sz="1500" u="none" strike="noStrike" cap="none" normalizeH="0" baseline="0" dirty="0" err="1" smtClean="0">
                          <a:ln>
                            <a:noFill/>
                          </a:ln>
                          <a:effectLst>
                            <a:outerShdw blurRad="38100" dist="38100" dir="2700000" algn="tl">
                              <a:srgbClr val="000000"/>
                            </a:outerShdw>
                          </a:effectLst>
                        </a:rPr>
                        <a:t>fidélité</a:t>
                      </a:r>
                      <a:r>
                        <a:rPr kumimoji="0" lang="en-US" sz="1500" u="none" strike="noStrike" cap="none" normalizeH="0" baseline="0" dirty="0" smtClean="0">
                          <a:ln>
                            <a:noFill/>
                          </a:ln>
                          <a:effectLst>
                            <a:outerShdw blurRad="38100" dist="38100" dir="2700000" algn="tl">
                              <a:srgbClr val="000000"/>
                            </a:outerShdw>
                          </a:effectLst>
                        </a:rPr>
                        <a:t> (FIDZUP)</a:t>
                      </a:r>
                      <a:endParaRPr kumimoji="0" lang="en-US" sz="1500" b="0" i="0" u="none" strike="noStrike" cap="none" normalizeH="0" baseline="0" dirty="0">
                        <a:ln>
                          <a:noFill/>
                        </a:ln>
                        <a:solidFill>
                          <a:schemeClr val="tx1"/>
                        </a:solidFill>
                        <a:effectLst>
                          <a:outerShdw blurRad="38100" dist="38100" dir="2700000" algn="tl">
                            <a:srgbClr val="000000"/>
                          </a:outerShdw>
                        </a:effectLst>
                        <a:latin typeface="Tahoma" charset="0"/>
                        <a:ea typeface="ＭＳ Ｐゴシック" charset="0"/>
                      </a:endParaRPr>
                    </a:p>
                  </a:txBody>
                  <a:tcPr marL="91435" marR="91435" marT="45711" marB="45711" anchor="ctr" horzOverflow="overflow"/>
                </a:tc>
                <a:tc vMerge="1">
                  <a:txBody>
                    <a:bodyPr/>
                    <a:lstStyle/>
                    <a:p>
                      <a:endParaRPr lang="fr-FR" sz="1500" dirty="0"/>
                    </a:p>
                  </a:txBody>
                  <a:tcPr>
                    <a:solidFill>
                      <a:srgbClr val="800000"/>
                    </a:solidFill>
                  </a:tcPr>
                </a:tc>
              </a:tr>
              <a:tr h="7035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fr-FR" sz="1500" u="none" strike="noStrike" cap="none" normalizeH="0" baseline="0" dirty="0">
                          <a:ln>
                            <a:noFill/>
                          </a:ln>
                          <a:effectLst>
                            <a:outerShdw blurRad="38100" dist="38100" dir="2700000" algn="tl">
                              <a:srgbClr val="000000"/>
                            </a:outerShdw>
                          </a:effectLst>
                        </a:rPr>
                        <a:t>Conseil et formation </a:t>
                      </a:r>
                      <a:r>
                        <a:rPr kumimoji="0" lang="fr-FR" sz="1500" u="none" strike="noStrike" cap="none" normalizeH="0" baseline="0" dirty="0" smtClean="0">
                          <a:ln>
                            <a:noFill/>
                          </a:ln>
                          <a:effectLst>
                            <a:outerShdw blurRad="38100" dist="38100" dir="2700000" algn="tl">
                              <a:srgbClr val="000000"/>
                            </a:outerShdw>
                          </a:effectLst>
                        </a:rPr>
                        <a:t>pour l’animation de réunion et la décision en équipe</a:t>
                      </a:r>
                      <a:endParaRPr kumimoji="0" lang="en-US" sz="1500" b="0" i="0" u="none" strike="noStrike" cap="none" normalizeH="0" baseline="0" dirty="0">
                        <a:ln>
                          <a:noFill/>
                        </a:ln>
                        <a:solidFill>
                          <a:schemeClr val="tx1"/>
                        </a:solidFill>
                        <a:effectLst>
                          <a:outerShdw blurRad="38100" dist="38100" dir="2700000" algn="tl">
                            <a:srgbClr val="000000"/>
                          </a:outerShdw>
                        </a:effectLst>
                        <a:latin typeface="Tahoma" charset="0"/>
                        <a:ea typeface="ＭＳ Ｐゴシック" charset="0"/>
                      </a:endParaRPr>
                    </a:p>
                  </a:txBody>
                  <a:tcPr marL="91435" marR="91435" marT="45711" marB="45711" anchor="ct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fr-FR" sz="1500" u="none" strike="noStrike" cap="none" normalizeH="0" baseline="0" dirty="0" smtClean="0">
                          <a:ln>
                            <a:noFill/>
                          </a:ln>
                          <a:effectLst>
                            <a:outerShdw blurRad="38100" dist="38100" dir="2700000" algn="tl">
                              <a:srgbClr val="000000"/>
                            </a:outerShdw>
                          </a:effectLst>
                        </a:rPr>
                        <a:t>Logiciel d’aide à la décision (K-</a:t>
                      </a:r>
                      <a:r>
                        <a:rPr kumimoji="0" lang="fr-FR" sz="1500" u="none" strike="noStrike" cap="none" normalizeH="0" baseline="0" dirty="0" err="1" smtClean="0">
                          <a:ln>
                            <a:noFill/>
                          </a:ln>
                          <a:effectLst>
                            <a:outerShdw blurRad="38100" dist="38100" dir="2700000" algn="tl">
                              <a:srgbClr val="000000"/>
                            </a:outerShdw>
                          </a:effectLst>
                        </a:rPr>
                        <a:t>Linq</a:t>
                      </a:r>
                      <a:r>
                        <a:rPr kumimoji="0" lang="fr-FR" sz="1500" u="none" strike="noStrike" cap="none" normalizeH="0" baseline="0" dirty="0" smtClean="0">
                          <a:ln>
                            <a:noFill/>
                          </a:ln>
                          <a:effectLst>
                            <a:outerShdw blurRad="38100" dist="38100" dir="2700000" algn="tl">
                              <a:srgbClr val="000000"/>
                            </a:outerShdw>
                          </a:effectLst>
                        </a:rPr>
                        <a:t>)</a:t>
                      </a:r>
                      <a:endParaRPr kumimoji="0" lang="en-US" sz="1500" b="0" i="0" u="none" strike="noStrike" cap="none" normalizeH="0" baseline="0" dirty="0">
                        <a:ln>
                          <a:noFill/>
                        </a:ln>
                        <a:solidFill>
                          <a:schemeClr val="tx1"/>
                        </a:solidFill>
                        <a:effectLst>
                          <a:outerShdw blurRad="38100" dist="38100" dir="2700000" algn="tl">
                            <a:srgbClr val="000000"/>
                          </a:outerShdw>
                        </a:effectLst>
                        <a:latin typeface="Tahoma" charset="0"/>
                        <a:ea typeface="ＭＳ Ｐゴシック" charset="0"/>
                      </a:endParaRPr>
                    </a:p>
                  </a:txBody>
                  <a:tcPr marL="91435" marR="91435" marT="45711" marB="45711" anchor="ctr" horzOverflow="overflow"/>
                </a:tc>
                <a:tc vMerge="1">
                  <a:txBody>
                    <a:bodyPr/>
                    <a:lstStyle/>
                    <a:p>
                      <a:endParaRPr lang="fr-FR" sz="1500" dirty="0"/>
                    </a:p>
                  </a:txBody>
                  <a:tcPr>
                    <a:solidFill>
                      <a:srgbClr val="800000"/>
                    </a:solidFill>
                  </a:tcPr>
                </a:tc>
              </a:tr>
              <a:tr h="49664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500" u="none" strike="noStrike" cap="none" normalizeH="0" baseline="0" dirty="0" smtClean="0">
                          <a:ln>
                            <a:noFill/>
                          </a:ln>
                          <a:effectLst>
                            <a:outerShdw blurRad="38100" dist="38100" dir="2700000" algn="tl">
                              <a:srgbClr val="000000"/>
                            </a:outerShdw>
                          </a:effectLst>
                        </a:rPr>
                        <a:t>Création de sites WEB</a:t>
                      </a:r>
                      <a:endParaRPr kumimoji="0" lang="fr-FR" sz="1500" b="0" i="0" u="none" strike="noStrike" cap="none" normalizeH="0" baseline="0" dirty="0" smtClean="0">
                        <a:ln>
                          <a:noFill/>
                        </a:ln>
                        <a:solidFill>
                          <a:schemeClr val="tx1"/>
                        </a:solidFill>
                        <a:effectLst>
                          <a:outerShdw blurRad="38100" dist="38100" dir="2700000" algn="tl">
                            <a:srgbClr val="000000"/>
                          </a:outerShdw>
                        </a:effectLst>
                        <a:latin typeface="Tahoma" charset="0"/>
                        <a:ea typeface="ＭＳ Ｐゴシック" charset="0"/>
                      </a:endParaRPr>
                    </a:p>
                  </a:txBody>
                  <a:tcPr marL="91435" marR="91435" marT="45711" marB="45711"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500" u="none" strike="noStrike" cap="none" normalizeH="0" baseline="0" dirty="0" smtClean="0">
                          <a:ln>
                            <a:noFill/>
                          </a:ln>
                          <a:effectLst>
                            <a:outerShdw blurRad="38100" dist="38100" dir="2700000" algn="tl">
                              <a:srgbClr val="000000"/>
                            </a:outerShdw>
                          </a:effectLst>
                        </a:rPr>
                        <a:t>Sites WEB (Pixel-</a:t>
                      </a:r>
                      <a:r>
                        <a:rPr kumimoji="0" lang="fr-FR" sz="1500" u="none" strike="noStrike" cap="none" normalizeH="0" baseline="0" dirty="0" err="1" smtClean="0">
                          <a:ln>
                            <a:noFill/>
                          </a:ln>
                          <a:effectLst>
                            <a:outerShdw blurRad="38100" dist="38100" dir="2700000" algn="tl">
                              <a:srgbClr val="000000"/>
                            </a:outerShdw>
                          </a:effectLst>
                        </a:rPr>
                        <a:t>Cookers</a:t>
                      </a:r>
                      <a:r>
                        <a:rPr kumimoji="0" lang="fr-FR" sz="1500" u="none" strike="noStrike" cap="none" normalizeH="0" baseline="0" dirty="0" smtClean="0">
                          <a:ln>
                            <a:noFill/>
                          </a:ln>
                          <a:effectLst>
                            <a:outerShdw blurRad="38100" dist="38100" dir="2700000" algn="tl">
                              <a:srgbClr val="000000"/>
                            </a:outerShdw>
                          </a:effectLst>
                        </a:rPr>
                        <a:t>)</a:t>
                      </a:r>
                      <a:endParaRPr kumimoji="0" lang="en-US" sz="1500" u="none" strike="noStrike" cap="none" normalizeH="0" baseline="0" dirty="0" smtClean="0">
                        <a:ln>
                          <a:noFill/>
                        </a:ln>
                        <a:effectLst>
                          <a:outerShdw blurRad="38100" dist="38100" dir="2700000" algn="tl">
                            <a:srgbClr val="000000"/>
                          </a:outerShdw>
                        </a:effectLst>
                      </a:endParaRPr>
                    </a:p>
                    <a:p>
                      <a:pPr algn="ctr"/>
                      <a:endParaRPr lang="fr-FR" sz="1500" dirty="0"/>
                    </a:p>
                  </a:txBody>
                  <a:tcPr marL="91435" marR="91435" marT="45711" marB="45711" anchor="ctr"/>
                </a:tc>
                <a:tc vMerge="1">
                  <a:txBody>
                    <a:bodyPr/>
                    <a:lstStyle/>
                    <a:p>
                      <a:endParaRPr lang="fr-FR" sz="1500" dirty="0"/>
                    </a:p>
                  </a:txBody>
                  <a:tcPr>
                    <a:solidFill>
                      <a:srgbClr val="800000"/>
                    </a:solidFill>
                  </a:tcPr>
                </a:tc>
              </a:tr>
              <a:tr h="49664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500" u="none" strike="noStrike" cap="none" normalizeH="0" baseline="0" dirty="0" smtClean="0">
                          <a:ln>
                            <a:noFill/>
                          </a:ln>
                          <a:effectLst>
                            <a:outerShdw blurRad="38100" dist="38100" dir="2700000" algn="tl">
                              <a:srgbClr val="000000"/>
                            </a:outerShdw>
                          </a:effectLst>
                        </a:rPr>
                        <a:t>Conseil et formation en Management de Projet</a:t>
                      </a:r>
                      <a:endParaRPr kumimoji="0" lang="en-US" sz="1500" b="0" i="0" u="none" strike="noStrike" cap="none" normalizeH="0" baseline="0" dirty="0" smtClean="0">
                        <a:ln>
                          <a:noFill/>
                        </a:ln>
                        <a:solidFill>
                          <a:schemeClr val="tx1"/>
                        </a:solidFill>
                        <a:effectLst>
                          <a:outerShdw blurRad="38100" dist="38100" dir="2700000" algn="tl">
                            <a:srgbClr val="000000"/>
                          </a:outerShdw>
                        </a:effectLst>
                        <a:latin typeface="Tahoma" charset="0"/>
                        <a:ea typeface="ＭＳ Ｐゴシック" charset="0"/>
                      </a:endParaRPr>
                    </a:p>
                  </a:txBody>
                  <a:tcPr marL="91435" marR="91435" marT="45711" marB="45711"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500" u="none" strike="noStrike" cap="none" normalizeH="0" baseline="0" dirty="0" err="1" smtClean="0">
                          <a:ln>
                            <a:noFill/>
                          </a:ln>
                          <a:effectLst>
                            <a:outerShdw blurRad="38100" dist="38100" dir="2700000" algn="tl">
                              <a:srgbClr val="000000"/>
                            </a:outerShdw>
                          </a:effectLst>
                        </a:rPr>
                        <a:t>Gestion</a:t>
                      </a:r>
                      <a:r>
                        <a:rPr kumimoji="0" lang="en-US" sz="1500" u="none" strike="noStrike" cap="none" normalizeH="0" baseline="0" dirty="0" smtClean="0">
                          <a:ln>
                            <a:noFill/>
                          </a:ln>
                          <a:effectLst>
                            <a:outerShdw blurRad="38100" dist="38100" dir="2700000" algn="tl">
                              <a:srgbClr val="000000"/>
                            </a:outerShdw>
                          </a:effectLst>
                        </a:rPr>
                        <a:t> de </a:t>
                      </a:r>
                      <a:r>
                        <a:rPr kumimoji="0" lang="en-US" sz="1500" u="none" strike="noStrike" cap="none" normalizeH="0" baseline="0" dirty="0" err="1" smtClean="0">
                          <a:ln>
                            <a:noFill/>
                          </a:ln>
                          <a:effectLst>
                            <a:outerShdw blurRad="38100" dist="38100" dir="2700000" algn="tl">
                              <a:srgbClr val="000000"/>
                            </a:outerShdw>
                          </a:effectLst>
                        </a:rPr>
                        <a:t>chantiers</a:t>
                      </a:r>
                      <a:r>
                        <a:rPr kumimoji="0" lang="en-US" sz="1500" u="none" strike="noStrike" cap="none" normalizeH="0" baseline="0" dirty="0" smtClean="0">
                          <a:ln>
                            <a:noFill/>
                          </a:ln>
                          <a:effectLst>
                            <a:outerShdw blurRad="38100" dist="38100" dir="2700000" algn="tl">
                              <a:srgbClr val="000000"/>
                            </a:outerShdw>
                          </a:effectLst>
                        </a:rPr>
                        <a:t> (</a:t>
                      </a:r>
                      <a:r>
                        <a:rPr kumimoji="0" lang="en-US" sz="1500" u="none" strike="noStrike" cap="none" normalizeH="0" baseline="0" dirty="0" err="1" smtClean="0">
                          <a:ln>
                            <a:noFill/>
                          </a:ln>
                          <a:effectLst>
                            <a:outerShdw blurRad="38100" dist="38100" dir="2700000" algn="tl">
                              <a:srgbClr val="000000"/>
                            </a:outerShdw>
                          </a:effectLst>
                        </a:rPr>
                        <a:t>architectes</a:t>
                      </a:r>
                      <a:r>
                        <a:rPr kumimoji="0" lang="en-US" sz="1500" u="none" strike="noStrike" cap="none" normalizeH="0" baseline="0" dirty="0" smtClean="0">
                          <a:ln>
                            <a:noFill/>
                          </a:ln>
                          <a:effectLst>
                            <a:outerShdw blurRad="38100" dist="38100" dir="2700000" algn="tl">
                              <a:srgbClr val="000000"/>
                            </a:outerShdw>
                          </a:effectLst>
                        </a:rPr>
                        <a:t> et entrepreneurs)</a:t>
                      </a:r>
                      <a:endParaRPr kumimoji="0" lang="en-US" sz="1500" b="0" i="0" u="none" strike="noStrike" cap="none" normalizeH="0" baseline="0" dirty="0" smtClean="0">
                        <a:ln>
                          <a:noFill/>
                        </a:ln>
                        <a:solidFill>
                          <a:schemeClr val="tx1"/>
                        </a:solidFill>
                        <a:effectLst>
                          <a:outerShdw blurRad="38100" dist="38100" dir="2700000" algn="tl">
                            <a:srgbClr val="000000"/>
                          </a:outerShdw>
                        </a:effectLst>
                        <a:latin typeface="Tahoma" charset="0"/>
                        <a:ea typeface="ＭＳ Ｐゴシック" charset="0"/>
                      </a:endParaRPr>
                    </a:p>
                  </a:txBody>
                  <a:tcPr marL="91435" marR="91435" marT="45711" marB="45711" anchor="ct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500" u="none" strike="noStrike" cap="none" normalizeH="0" baseline="0" dirty="0" smtClean="0">
                          <a:ln>
                            <a:noFill/>
                          </a:ln>
                          <a:effectLst>
                            <a:outerShdw blurRad="38100" dist="38100" dir="2700000" algn="tl">
                              <a:srgbClr val="000000"/>
                            </a:outerShdw>
                          </a:effectLst>
                        </a:rPr>
                        <a:t>Business Plan et dossier de création virtuelle de l'entreprise</a:t>
                      </a:r>
                      <a:endParaRPr kumimoji="0" lang="en-US" sz="1500" b="0" i="0" u="none" strike="noStrike" cap="none" normalizeH="0" baseline="0" dirty="0" smtClean="0">
                        <a:ln>
                          <a:noFill/>
                        </a:ln>
                        <a:solidFill>
                          <a:schemeClr val="tx1"/>
                        </a:solidFill>
                        <a:effectLst>
                          <a:outerShdw blurRad="38100" dist="38100" dir="2700000" algn="tl">
                            <a:srgbClr val="000000"/>
                          </a:outerShdw>
                        </a:effectLst>
                        <a:latin typeface="Tahoma" charset="0"/>
                        <a:ea typeface="ＭＳ Ｐゴシック" charset="0"/>
                      </a:endParaRPr>
                    </a:p>
                  </a:txBody>
                  <a:tcPr marL="91435" marR="91435" marT="45711" marB="45711" anchor="ctr"/>
                </a:tc>
              </a:tr>
              <a:tr h="496645">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500" u="none" strike="noStrike" cap="none" normalizeH="0" baseline="0" dirty="0" smtClean="0">
                          <a:ln>
                            <a:noFill/>
                          </a:ln>
                          <a:effectLst>
                            <a:outerShdw blurRad="38100" dist="38100" dir="2700000" algn="tl">
                              <a:srgbClr val="000000"/>
                            </a:outerShdw>
                          </a:effectLst>
                        </a:rPr>
                        <a:t>Conseil et formation en ingénierie industrielle</a:t>
                      </a:r>
                      <a:endParaRPr kumimoji="0" lang="en-US" sz="1500" b="0" i="0" u="none" strike="noStrike" cap="none" normalizeH="0" baseline="0" dirty="0" smtClean="0">
                        <a:ln>
                          <a:noFill/>
                        </a:ln>
                        <a:solidFill>
                          <a:schemeClr val="tx1"/>
                        </a:solidFill>
                        <a:effectLst>
                          <a:outerShdw blurRad="38100" dist="38100" dir="2700000" algn="tl">
                            <a:srgbClr val="000000"/>
                          </a:outerShdw>
                        </a:effectLst>
                        <a:latin typeface="Tahoma" charset="0"/>
                        <a:ea typeface="ＭＳ Ｐゴシック" charset="0"/>
                      </a:endParaRPr>
                    </a:p>
                  </a:txBody>
                  <a:tcPr marL="91435" marR="91435" marT="45711" marB="45711"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500" u="none" strike="noStrike" cap="none" normalizeH="0" baseline="0" dirty="0" smtClean="0">
                          <a:ln>
                            <a:noFill/>
                          </a:ln>
                          <a:effectLst>
                            <a:outerShdw blurRad="38100" dist="38100" dir="2700000" algn="tl">
                              <a:srgbClr val="000000"/>
                            </a:outerShdw>
                          </a:effectLst>
                        </a:rPr>
                        <a:t>Outil de calcul de simulation de Monte-Carlo</a:t>
                      </a:r>
                      <a:endParaRPr kumimoji="0" lang="en-US" sz="1500" b="0" i="0" u="none" strike="noStrike" cap="none" normalizeH="0" baseline="0" dirty="0" smtClean="0">
                        <a:ln>
                          <a:noFill/>
                        </a:ln>
                        <a:solidFill>
                          <a:schemeClr val="tx1"/>
                        </a:solidFill>
                        <a:effectLst>
                          <a:outerShdw blurRad="38100" dist="38100" dir="2700000" algn="tl">
                            <a:srgbClr val="000000"/>
                          </a:outerShdw>
                        </a:effectLst>
                        <a:latin typeface="Tahoma" charset="0"/>
                        <a:ea typeface="ＭＳ Ｐゴシック" charset="0"/>
                      </a:endParaRPr>
                    </a:p>
                  </a:txBody>
                  <a:tcPr marL="91435" marR="91435" marT="45711" marB="45711" anchor="ctr"/>
                </a:tc>
                <a:tc vMerge="1">
                  <a:txBody>
                    <a:bodyPr/>
                    <a:lstStyle/>
                    <a:p>
                      <a:pPr algn="ctr"/>
                      <a:endParaRPr lang="fr-FR" sz="1500" dirty="0"/>
                    </a:p>
                  </a:txBody>
                  <a:tcPr anchor="ctr">
                    <a:solidFill>
                      <a:srgbClr val="800000"/>
                    </a:solidFill>
                  </a:tcPr>
                </a:tc>
              </a:tr>
              <a:tr h="496645">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cap="none" normalizeH="0" baseline="0" dirty="0" smtClean="0">
                        <a:ln>
                          <a:noFill/>
                        </a:ln>
                        <a:solidFill>
                          <a:schemeClr val="tx1"/>
                        </a:solidFill>
                        <a:effectLst>
                          <a:outerShdw blurRad="38100" dist="38100" dir="2700000" algn="tl">
                            <a:srgbClr val="000000"/>
                          </a:outerShdw>
                        </a:effectLst>
                        <a:latin typeface="Tahoma" charset="0"/>
                        <a:ea typeface="ＭＳ Ｐゴシック" charset="0"/>
                      </a:endParaRPr>
                    </a:p>
                  </a:txBody>
                  <a:tcPr>
                    <a:solidFill>
                      <a:srgbClr val="800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500" u="none" strike="noStrike" cap="none" normalizeH="0" baseline="0" dirty="0" smtClean="0">
                          <a:ln>
                            <a:noFill/>
                          </a:ln>
                          <a:effectLst>
                            <a:outerShdw blurRad="38100" dist="38100" dir="2700000" algn="tl">
                              <a:srgbClr val="000000"/>
                            </a:outerShdw>
                          </a:effectLst>
                        </a:rPr>
                        <a:t>Générateur automatique de devis en ligne</a:t>
                      </a:r>
                      <a:endParaRPr kumimoji="0" lang="en-US" sz="1500" b="0" i="0" u="none" strike="noStrike" cap="none" normalizeH="0" baseline="0" dirty="0" smtClean="0">
                        <a:ln>
                          <a:noFill/>
                        </a:ln>
                        <a:solidFill>
                          <a:schemeClr val="tx1"/>
                        </a:solidFill>
                        <a:effectLst>
                          <a:outerShdw blurRad="38100" dist="38100" dir="2700000" algn="tl">
                            <a:srgbClr val="000000"/>
                          </a:outerShdw>
                        </a:effectLst>
                        <a:latin typeface="Tahoma" charset="0"/>
                        <a:ea typeface="ＭＳ Ｐゴシック" charset="0"/>
                      </a:endParaRPr>
                    </a:p>
                  </a:txBody>
                  <a:tcPr marL="91435" marR="91435" marT="45711" marB="45711" anchor="ctr"/>
                </a:tc>
                <a:tc vMerge="1">
                  <a:txBody>
                    <a:bodyPr/>
                    <a:lstStyle/>
                    <a:p>
                      <a:pPr algn="ctr"/>
                      <a:endParaRPr lang="fr-FR" sz="1500" dirty="0"/>
                    </a:p>
                  </a:txBody>
                  <a:tcPr anchor="ctr">
                    <a:solidFill>
                      <a:srgbClr val="800000"/>
                    </a:solidFill>
                  </a:tcPr>
                </a:tc>
              </a:tr>
              <a:tr h="83991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500" u="none" strike="noStrike" cap="none" normalizeH="0" baseline="0" dirty="0" smtClean="0">
                          <a:ln>
                            <a:noFill/>
                          </a:ln>
                          <a:effectLst>
                            <a:outerShdw blurRad="38100" dist="38100" dir="2700000" algn="tl">
                              <a:srgbClr val="000000"/>
                            </a:outerShdw>
                          </a:effectLst>
                        </a:rPr>
                        <a:t>Conseil et services en "Business Intelligence »</a:t>
                      </a:r>
                      <a:endParaRPr kumimoji="0" lang="en-US" sz="1500" b="0" i="0" u="none" strike="noStrike" cap="none" normalizeH="0" baseline="0" dirty="0" smtClean="0">
                        <a:ln>
                          <a:noFill/>
                        </a:ln>
                        <a:solidFill>
                          <a:schemeClr val="tx1"/>
                        </a:solidFill>
                        <a:effectLst>
                          <a:outerShdw blurRad="38100" dist="38100" dir="2700000" algn="tl">
                            <a:srgbClr val="000000"/>
                          </a:outerShdw>
                        </a:effectLst>
                        <a:latin typeface="Tahoma" charset="0"/>
                        <a:ea typeface="ＭＳ Ｐゴシック" charset="0"/>
                      </a:endParaRPr>
                    </a:p>
                  </a:txBody>
                  <a:tcPr marL="91435" marR="91435" marT="45711" marB="45711"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500" u="none" strike="noStrike" cap="none" normalizeH="0" baseline="0" dirty="0" smtClean="0">
                          <a:ln>
                            <a:noFill/>
                          </a:ln>
                          <a:effectLst>
                            <a:outerShdw blurRad="38100" dist="38100" dir="2700000" algn="tl">
                              <a:srgbClr val="000000"/>
                            </a:outerShdw>
                          </a:effectLst>
                        </a:rPr>
                        <a:t>Outils informatisés de traitement des idées (IDEQUIP); Cartographies conceptuelles et cognitives.</a:t>
                      </a:r>
                      <a:endParaRPr kumimoji="0" lang="en-US" sz="1500" b="0" i="0" u="none" strike="noStrike" cap="none" normalizeH="0" baseline="0" dirty="0" smtClean="0">
                        <a:ln>
                          <a:noFill/>
                        </a:ln>
                        <a:solidFill>
                          <a:schemeClr val="tx1"/>
                        </a:solidFill>
                        <a:effectLst>
                          <a:outerShdw blurRad="38100" dist="38100" dir="2700000" algn="tl">
                            <a:srgbClr val="000000"/>
                          </a:outerShdw>
                        </a:effectLst>
                        <a:latin typeface="Tahoma" charset="0"/>
                        <a:ea typeface="ＭＳ Ｐゴシック" charset="0"/>
                      </a:endParaRPr>
                    </a:p>
                  </a:txBody>
                  <a:tcPr marL="91435" marR="91435" marT="45711" marB="45711" anchor="ctr"/>
                </a:tc>
                <a:tc vMerge="1">
                  <a:txBody>
                    <a:bodyPr/>
                    <a:lstStyle/>
                    <a:p>
                      <a:pPr algn="ctr"/>
                      <a:endParaRPr lang="fr-FR" sz="1500" dirty="0"/>
                    </a:p>
                  </a:txBody>
                  <a:tcPr anchor="ctr">
                    <a:solidFill>
                      <a:srgbClr val="800000"/>
                    </a:solidFill>
                  </a:tcPr>
                </a:tc>
              </a:tr>
            </a:tbl>
          </a:graphicData>
        </a:graphic>
      </p:graphicFrame>
      <p:sp>
        <p:nvSpPr>
          <p:cNvPr id="7" name="ZoneTexte 6"/>
          <p:cNvSpPr txBox="1"/>
          <p:nvPr/>
        </p:nvSpPr>
        <p:spPr>
          <a:xfrm>
            <a:off x="1548724" y="164756"/>
            <a:ext cx="7038255" cy="523220"/>
          </a:xfrm>
          <a:prstGeom prst="rect">
            <a:avLst/>
          </a:prstGeom>
          <a:noFill/>
        </p:spPr>
        <p:txBody>
          <a:bodyPr wrap="none" rtlCol="0">
            <a:spAutoFit/>
          </a:bodyPr>
          <a:lstStyle/>
          <a:p>
            <a:r>
              <a:rPr lang="fr-FR" sz="2800" b="1" dirty="0" smtClean="0"/>
              <a:t>EXEMPLES RECENTS DE PFE ET DE CREATIONS </a:t>
            </a:r>
          </a:p>
        </p:txBody>
      </p:sp>
      <p:grpSp>
        <p:nvGrpSpPr>
          <p:cNvPr id="8" name="Grouper 7"/>
          <p:cNvGrpSpPr/>
          <p:nvPr/>
        </p:nvGrpSpPr>
        <p:grpSpPr>
          <a:xfrm>
            <a:off x="213663" y="164756"/>
            <a:ext cx="963539" cy="605075"/>
            <a:chOff x="1697111" y="1968119"/>
            <a:chExt cx="963539" cy="605075"/>
          </a:xfrm>
        </p:grpSpPr>
        <p:grpSp>
          <p:nvGrpSpPr>
            <p:cNvPr id="9" name="Grouper 8"/>
            <p:cNvGrpSpPr/>
            <p:nvPr/>
          </p:nvGrpSpPr>
          <p:grpSpPr>
            <a:xfrm>
              <a:off x="1702341" y="2083472"/>
              <a:ext cx="917318" cy="416660"/>
              <a:chOff x="1702341" y="2083472"/>
              <a:chExt cx="5690662" cy="2499370"/>
            </a:xfrm>
          </p:grpSpPr>
          <p:sp>
            <p:nvSpPr>
              <p:cNvPr id="18" name="Freeform 8"/>
              <p:cNvSpPr>
                <a:spLocks/>
              </p:cNvSpPr>
              <p:nvPr/>
            </p:nvSpPr>
            <p:spPr bwMode="auto">
              <a:xfrm>
                <a:off x="1702341" y="2083472"/>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66FF66"/>
              </a:solidFill>
              <a:ln w="9525">
                <a:solidFill>
                  <a:schemeClr val="tx1"/>
                </a:solidFill>
                <a:round/>
                <a:headEnd/>
                <a:tailEnd/>
              </a:ln>
              <a:effectLst/>
            </p:spPr>
            <p:txBody>
              <a:bodyPr/>
              <a:lstStyle/>
              <a:p>
                <a:endParaRPr lang="fr-FR"/>
              </a:p>
            </p:txBody>
          </p:sp>
          <p:sp>
            <p:nvSpPr>
              <p:cNvPr id="19" name="Freeform 9"/>
              <p:cNvSpPr>
                <a:spLocks/>
              </p:cNvSpPr>
              <p:nvPr/>
            </p:nvSpPr>
            <p:spPr bwMode="auto">
              <a:xfrm flipH="1">
                <a:off x="3125008" y="2083472"/>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99FF66"/>
              </a:solidFill>
              <a:ln w="9525">
                <a:solidFill>
                  <a:schemeClr val="tx1"/>
                </a:solidFill>
                <a:round/>
                <a:headEnd/>
                <a:tailEnd/>
              </a:ln>
              <a:effectLst/>
            </p:spPr>
            <p:txBody>
              <a:bodyPr/>
              <a:lstStyle/>
              <a:p>
                <a:endParaRPr lang="fr-FR"/>
              </a:p>
            </p:txBody>
          </p:sp>
          <p:sp>
            <p:nvSpPr>
              <p:cNvPr id="20" name="Freeform 11"/>
              <p:cNvSpPr>
                <a:spLocks/>
              </p:cNvSpPr>
              <p:nvPr/>
            </p:nvSpPr>
            <p:spPr bwMode="auto">
              <a:xfrm>
                <a:off x="1702341" y="3628073"/>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sp>
            <p:nvSpPr>
              <p:cNvPr id="21" name="Freeform 18"/>
              <p:cNvSpPr>
                <a:spLocks/>
              </p:cNvSpPr>
              <p:nvPr/>
            </p:nvSpPr>
            <p:spPr bwMode="auto">
              <a:xfrm flipV="1">
                <a:off x="4547672" y="2558734"/>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FFCC"/>
              </a:solidFill>
              <a:ln w="9525">
                <a:solidFill>
                  <a:schemeClr val="tx1"/>
                </a:solidFill>
                <a:round/>
                <a:headEnd/>
                <a:tailEnd/>
              </a:ln>
              <a:effectLst/>
            </p:spPr>
            <p:txBody>
              <a:bodyPr/>
              <a:lstStyle/>
              <a:p>
                <a:endParaRPr lang="fr-FR"/>
              </a:p>
            </p:txBody>
          </p:sp>
          <p:sp>
            <p:nvSpPr>
              <p:cNvPr id="22" name="Freeform 19"/>
              <p:cNvSpPr>
                <a:spLocks/>
              </p:cNvSpPr>
              <p:nvPr/>
            </p:nvSpPr>
            <p:spPr bwMode="auto">
              <a:xfrm flipH="1" flipV="1">
                <a:off x="5970339" y="2558734"/>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CCFF"/>
              </a:solidFill>
              <a:ln w="9525">
                <a:solidFill>
                  <a:schemeClr val="tx1"/>
                </a:solidFill>
                <a:round/>
                <a:headEnd/>
                <a:tailEnd/>
              </a:ln>
              <a:effectLst/>
            </p:spPr>
            <p:txBody>
              <a:bodyPr/>
              <a:lstStyle/>
              <a:p>
                <a:endParaRPr lang="fr-FR"/>
              </a:p>
            </p:txBody>
          </p:sp>
          <p:sp>
            <p:nvSpPr>
              <p:cNvPr id="23" name="Freeform 20"/>
              <p:cNvSpPr>
                <a:spLocks/>
              </p:cNvSpPr>
              <p:nvPr/>
            </p:nvSpPr>
            <p:spPr bwMode="auto">
              <a:xfrm flipV="1">
                <a:off x="4547672" y="2202287"/>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grpSp>
        <p:sp>
          <p:nvSpPr>
            <p:cNvPr id="10" name="Text Box 22"/>
            <p:cNvSpPr txBox="1">
              <a:spLocks noChangeArrowheads="1"/>
            </p:cNvSpPr>
            <p:nvPr/>
          </p:nvSpPr>
          <p:spPr bwMode="auto">
            <a:xfrm>
              <a:off x="1697111" y="2090808"/>
              <a:ext cx="245990" cy="307777"/>
            </a:xfrm>
            <a:prstGeom prst="rect">
              <a:avLst/>
            </a:prstGeom>
            <a:noFill/>
            <a:ln w="9525">
              <a:noFill/>
              <a:miter lim="800000"/>
              <a:headEnd/>
              <a:tailEnd/>
            </a:ln>
            <a:effectLst/>
          </p:spPr>
          <p:txBody>
            <a:bodyPr wrap="square">
              <a:spAutoFit/>
            </a:bodyPr>
            <a:lstStyle/>
            <a:p>
              <a:r>
                <a:rPr lang="fr-FR" sz="1400" dirty="0" smtClean="0"/>
                <a:t>I</a:t>
              </a:r>
              <a:endParaRPr lang="fr-FR" sz="1400" dirty="0"/>
            </a:p>
          </p:txBody>
        </p:sp>
        <p:sp>
          <p:nvSpPr>
            <p:cNvPr id="11" name="Text Box 23"/>
            <p:cNvSpPr txBox="1">
              <a:spLocks noChangeArrowheads="1"/>
            </p:cNvSpPr>
            <p:nvPr/>
          </p:nvSpPr>
          <p:spPr bwMode="auto">
            <a:xfrm>
              <a:off x="1912605" y="2082273"/>
              <a:ext cx="265446" cy="307777"/>
            </a:xfrm>
            <a:prstGeom prst="rect">
              <a:avLst/>
            </a:prstGeom>
            <a:noFill/>
            <a:ln w="9525">
              <a:noFill/>
              <a:miter lim="800000"/>
              <a:headEnd/>
              <a:tailEnd/>
            </a:ln>
            <a:effectLst/>
          </p:spPr>
          <p:txBody>
            <a:bodyPr wrap="square">
              <a:spAutoFit/>
            </a:bodyPr>
            <a:lstStyle/>
            <a:p>
              <a:r>
                <a:rPr lang="fr-FR" sz="1400" dirty="0" smtClean="0"/>
                <a:t>C</a:t>
              </a:r>
              <a:endParaRPr lang="fr-FR" sz="1400" dirty="0"/>
            </a:p>
          </p:txBody>
        </p:sp>
        <p:sp>
          <p:nvSpPr>
            <p:cNvPr id="12" name="Text Box 24"/>
            <p:cNvSpPr txBox="1">
              <a:spLocks noChangeArrowheads="1"/>
            </p:cNvSpPr>
            <p:nvPr/>
          </p:nvSpPr>
          <p:spPr bwMode="auto">
            <a:xfrm>
              <a:off x="2116106" y="2163807"/>
              <a:ext cx="303539" cy="307777"/>
            </a:xfrm>
            <a:prstGeom prst="rect">
              <a:avLst/>
            </a:prstGeom>
            <a:noFill/>
            <a:ln w="9525">
              <a:noFill/>
              <a:miter lim="800000"/>
              <a:headEnd/>
              <a:tailEnd/>
            </a:ln>
            <a:effectLst/>
          </p:spPr>
          <p:txBody>
            <a:bodyPr wrap="none">
              <a:spAutoFit/>
            </a:bodyPr>
            <a:lstStyle/>
            <a:p>
              <a:r>
                <a:rPr lang="fr-FR" sz="1400" dirty="0" smtClean="0"/>
                <a:t>O</a:t>
              </a:r>
              <a:endParaRPr lang="fr-FR" sz="1400" dirty="0"/>
            </a:p>
          </p:txBody>
        </p:sp>
        <p:sp>
          <p:nvSpPr>
            <p:cNvPr id="13" name="Text Box 25"/>
            <p:cNvSpPr txBox="1">
              <a:spLocks noChangeArrowheads="1"/>
            </p:cNvSpPr>
            <p:nvPr/>
          </p:nvSpPr>
          <p:spPr bwMode="auto">
            <a:xfrm>
              <a:off x="2334743" y="2163401"/>
              <a:ext cx="325907" cy="307777"/>
            </a:xfrm>
            <a:prstGeom prst="rect">
              <a:avLst/>
            </a:prstGeom>
            <a:noFill/>
            <a:ln w="9525">
              <a:noFill/>
              <a:miter lim="800000"/>
              <a:headEnd/>
              <a:tailEnd/>
            </a:ln>
            <a:effectLst/>
          </p:spPr>
          <p:txBody>
            <a:bodyPr wrap="square">
              <a:spAutoFit/>
            </a:bodyPr>
            <a:lstStyle/>
            <a:p>
              <a:r>
                <a:rPr lang="fr-FR" sz="1400" dirty="0" smtClean="0"/>
                <a:t>M</a:t>
              </a:r>
              <a:endParaRPr lang="fr-FR" sz="1400" dirty="0"/>
            </a:p>
          </p:txBody>
        </p:sp>
        <p:sp>
          <p:nvSpPr>
            <p:cNvPr id="14" name="Text Box 42"/>
            <p:cNvSpPr txBox="1">
              <a:spLocks noChangeArrowheads="1"/>
            </p:cNvSpPr>
            <p:nvPr/>
          </p:nvSpPr>
          <p:spPr bwMode="auto">
            <a:xfrm>
              <a:off x="1718965" y="2318357"/>
              <a:ext cx="404378" cy="184666"/>
            </a:xfrm>
            <a:prstGeom prst="rect">
              <a:avLst/>
            </a:prstGeom>
            <a:noFill/>
            <a:ln w="9525">
              <a:noFill/>
              <a:miter lim="800000"/>
              <a:headEnd/>
              <a:tailEnd/>
            </a:ln>
            <a:effectLst/>
          </p:spPr>
          <p:txBody>
            <a:bodyPr wrap="none">
              <a:spAutoFit/>
            </a:bodyPr>
            <a:lstStyle/>
            <a:p>
              <a:r>
                <a:rPr lang="fr-FR" sz="600" dirty="0" smtClean="0"/>
                <a:t>Projets</a:t>
              </a:r>
              <a:endParaRPr lang="fr-FR" sz="600" dirty="0"/>
            </a:p>
          </p:txBody>
        </p:sp>
        <p:sp>
          <p:nvSpPr>
            <p:cNvPr id="15" name="Text Box 43"/>
            <p:cNvSpPr txBox="1">
              <a:spLocks noChangeArrowheads="1"/>
            </p:cNvSpPr>
            <p:nvPr/>
          </p:nvSpPr>
          <p:spPr bwMode="auto">
            <a:xfrm>
              <a:off x="1904175" y="1968119"/>
              <a:ext cx="506832" cy="184666"/>
            </a:xfrm>
            <a:prstGeom prst="rect">
              <a:avLst/>
            </a:prstGeom>
            <a:noFill/>
            <a:ln w="9525">
              <a:noFill/>
              <a:miter lim="800000"/>
              <a:headEnd/>
              <a:tailEnd/>
            </a:ln>
            <a:effectLst/>
          </p:spPr>
          <p:txBody>
            <a:bodyPr wrap="none">
              <a:spAutoFit/>
            </a:bodyPr>
            <a:lstStyle/>
            <a:p>
              <a:r>
                <a:rPr lang="fr-FR" sz="600" dirty="0" smtClean="0"/>
                <a:t>Entreprise</a:t>
              </a:r>
              <a:endParaRPr lang="fr-FR" sz="600" dirty="0"/>
            </a:p>
          </p:txBody>
        </p:sp>
        <p:sp>
          <p:nvSpPr>
            <p:cNvPr id="16" name="Text Box 43"/>
            <p:cNvSpPr txBox="1">
              <a:spLocks noChangeArrowheads="1"/>
            </p:cNvSpPr>
            <p:nvPr/>
          </p:nvSpPr>
          <p:spPr bwMode="auto">
            <a:xfrm>
              <a:off x="2159463" y="2066134"/>
              <a:ext cx="479618" cy="184666"/>
            </a:xfrm>
            <a:prstGeom prst="rect">
              <a:avLst/>
            </a:prstGeom>
            <a:noFill/>
            <a:ln w="9525">
              <a:noFill/>
              <a:miter lim="800000"/>
              <a:headEnd/>
              <a:tailEnd/>
            </a:ln>
            <a:effectLst/>
          </p:spPr>
          <p:txBody>
            <a:bodyPr wrap="none">
              <a:spAutoFit/>
            </a:bodyPr>
            <a:lstStyle/>
            <a:p>
              <a:r>
                <a:rPr lang="fr-FR" sz="600" dirty="0" smtClean="0"/>
                <a:t>Systèmes</a:t>
              </a:r>
              <a:endParaRPr lang="fr-FR" sz="600" dirty="0"/>
            </a:p>
          </p:txBody>
        </p:sp>
        <p:sp>
          <p:nvSpPr>
            <p:cNvPr id="17" name="Text Box 42"/>
            <p:cNvSpPr txBox="1">
              <a:spLocks noChangeArrowheads="1"/>
            </p:cNvSpPr>
            <p:nvPr/>
          </p:nvSpPr>
          <p:spPr bwMode="auto">
            <a:xfrm>
              <a:off x="1952770" y="2388528"/>
              <a:ext cx="405197" cy="184666"/>
            </a:xfrm>
            <a:prstGeom prst="rect">
              <a:avLst/>
            </a:prstGeom>
            <a:noFill/>
            <a:ln w="9525">
              <a:noFill/>
              <a:miter lim="800000"/>
              <a:headEnd/>
              <a:tailEnd/>
            </a:ln>
            <a:effectLst/>
          </p:spPr>
          <p:txBody>
            <a:bodyPr wrap="square">
              <a:spAutoFit/>
            </a:bodyPr>
            <a:lstStyle/>
            <a:p>
              <a:r>
                <a:rPr lang="fr-FR" sz="600" dirty="0" smtClean="0"/>
                <a:t>Equipe</a:t>
              </a:r>
              <a:endParaRPr lang="fr-FR" sz="600" dirty="0"/>
            </a:p>
          </p:txBody>
        </p:sp>
      </p:grpSp>
      <p:sp>
        <p:nvSpPr>
          <p:cNvPr id="24" name="Espace réservé du numéro de diapositive 23"/>
          <p:cNvSpPr>
            <a:spLocks noGrp="1"/>
          </p:cNvSpPr>
          <p:nvPr>
            <p:ph type="sldNum" sz="quarter" idx="12"/>
          </p:nvPr>
        </p:nvSpPr>
        <p:spPr/>
        <p:txBody>
          <a:bodyPr/>
          <a:lstStyle/>
          <a:p>
            <a:fld id="{2AAE9C9E-59FF-A045-A040-9F90E726B2EE}" type="slidenum">
              <a:rPr lang="fr-FR" smtClean="0"/>
              <a:t>15</a:t>
            </a:fld>
            <a:endParaRPr lang="fr-FR"/>
          </a:p>
        </p:txBody>
      </p:sp>
    </p:spTree>
    <p:extLst>
      <p:ext uri="{BB962C8B-B14F-4D97-AF65-F5344CB8AC3E}">
        <p14:creationId xmlns:p14="http://schemas.microsoft.com/office/powerpoint/2010/main" val="12181295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2AAE9C9E-59FF-A045-A040-9F90E726B2EE}" type="slidenum">
              <a:rPr lang="fr-FR" smtClean="0"/>
              <a:t>16</a:t>
            </a:fld>
            <a:endParaRPr lang="fr-FR"/>
          </a:p>
        </p:txBody>
      </p:sp>
      <p:grpSp>
        <p:nvGrpSpPr>
          <p:cNvPr id="7" name="Grouper 6"/>
          <p:cNvGrpSpPr/>
          <p:nvPr/>
        </p:nvGrpSpPr>
        <p:grpSpPr>
          <a:xfrm>
            <a:off x="213663" y="164756"/>
            <a:ext cx="963539" cy="605075"/>
            <a:chOff x="1697111" y="1968119"/>
            <a:chExt cx="963539" cy="605075"/>
          </a:xfrm>
        </p:grpSpPr>
        <p:grpSp>
          <p:nvGrpSpPr>
            <p:cNvPr id="8" name="Grouper 7"/>
            <p:cNvGrpSpPr/>
            <p:nvPr/>
          </p:nvGrpSpPr>
          <p:grpSpPr>
            <a:xfrm>
              <a:off x="1702341" y="2083472"/>
              <a:ext cx="917318" cy="416660"/>
              <a:chOff x="1702341" y="2083472"/>
              <a:chExt cx="5690662" cy="2499370"/>
            </a:xfrm>
          </p:grpSpPr>
          <p:sp>
            <p:nvSpPr>
              <p:cNvPr id="17" name="Freeform 8"/>
              <p:cNvSpPr>
                <a:spLocks/>
              </p:cNvSpPr>
              <p:nvPr/>
            </p:nvSpPr>
            <p:spPr bwMode="auto">
              <a:xfrm>
                <a:off x="1702341" y="2083472"/>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66FF66"/>
              </a:solidFill>
              <a:ln w="9525">
                <a:solidFill>
                  <a:schemeClr val="tx1"/>
                </a:solidFill>
                <a:round/>
                <a:headEnd/>
                <a:tailEnd/>
              </a:ln>
              <a:effectLst/>
            </p:spPr>
            <p:txBody>
              <a:bodyPr/>
              <a:lstStyle/>
              <a:p>
                <a:endParaRPr lang="fr-FR"/>
              </a:p>
            </p:txBody>
          </p:sp>
          <p:sp>
            <p:nvSpPr>
              <p:cNvPr id="18" name="Freeform 9"/>
              <p:cNvSpPr>
                <a:spLocks/>
              </p:cNvSpPr>
              <p:nvPr/>
            </p:nvSpPr>
            <p:spPr bwMode="auto">
              <a:xfrm flipH="1">
                <a:off x="3125008" y="2083472"/>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99FF66"/>
              </a:solidFill>
              <a:ln w="9525">
                <a:solidFill>
                  <a:schemeClr val="tx1"/>
                </a:solidFill>
                <a:round/>
                <a:headEnd/>
                <a:tailEnd/>
              </a:ln>
              <a:effectLst/>
            </p:spPr>
            <p:txBody>
              <a:bodyPr/>
              <a:lstStyle/>
              <a:p>
                <a:endParaRPr lang="fr-FR"/>
              </a:p>
            </p:txBody>
          </p:sp>
          <p:sp>
            <p:nvSpPr>
              <p:cNvPr id="19" name="Freeform 11"/>
              <p:cNvSpPr>
                <a:spLocks/>
              </p:cNvSpPr>
              <p:nvPr/>
            </p:nvSpPr>
            <p:spPr bwMode="auto">
              <a:xfrm>
                <a:off x="1702341" y="3628073"/>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sp>
            <p:nvSpPr>
              <p:cNvPr id="20" name="Freeform 18"/>
              <p:cNvSpPr>
                <a:spLocks/>
              </p:cNvSpPr>
              <p:nvPr/>
            </p:nvSpPr>
            <p:spPr bwMode="auto">
              <a:xfrm flipV="1">
                <a:off x="4547672" y="2558734"/>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FFCC"/>
              </a:solidFill>
              <a:ln w="9525">
                <a:solidFill>
                  <a:schemeClr val="tx1"/>
                </a:solidFill>
                <a:round/>
                <a:headEnd/>
                <a:tailEnd/>
              </a:ln>
              <a:effectLst/>
            </p:spPr>
            <p:txBody>
              <a:bodyPr/>
              <a:lstStyle/>
              <a:p>
                <a:endParaRPr lang="fr-FR"/>
              </a:p>
            </p:txBody>
          </p:sp>
          <p:sp>
            <p:nvSpPr>
              <p:cNvPr id="21" name="Freeform 19"/>
              <p:cNvSpPr>
                <a:spLocks/>
              </p:cNvSpPr>
              <p:nvPr/>
            </p:nvSpPr>
            <p:spPr bwMode="auto">
              <a:xfrm flipH="1" flipV="1">
                <a:off x="5970339" y="2558734"/>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CCFF"/>
              </a:solidFill>
              <a:ln w="9525">
                <a:solidFill>
                  <a:schemeClr val="tx1"/>
                </a:solidFill>
                <a:round/>
                <a:headEnd/>
                <a:tailEnd/>
              </a:ln>
              <a:effectLst/>
            </p:spPr>
            <p:txBody>
              <a:bodyPr/>
              <a:lstStyle/>
              <a:p>
                <a:endParaRPr lang="fr-FR"/>
              </a:p>
            </p:txBody>
          </p:sp>
          <p:sp>
            <p:nvSpPr>
              <p:cNvPr id="22" name="Freeform 20"/>
              <p:cNvSpPr>
                <a:spLocks/>
              </p:cNvSpPr>
              <p:nvPr/>
            </p:nvSpPr>
            <p:spPr bwMode="auto">
              <a:xfrm flipV="1">
                <a:off x="4547672" y="2202287"/>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grpSp>
        <p:sp>
          <p:nvSpPr>
            <p:cNvPr id="9" name="Text Box 22"/>
            <p:cNvSpPr txBox="1">
              <a:spLocks noChangeArrowheads="1"/>
            </p:cNvSpPr>
            <p:nvPr/>
          </p:nvSpPr>
          <p:spPr bwMode="auto">
            <a:xfrm>
              <a:off x="1697111" y="2090808"/>
              <a:ext cx="245990" cy="307777"/>
            </a:xfrm>
            <a:prstGeom prst="rect">
              <a:avLst/>
            </a:prstGeom>
            <a:noFill/>
            <a:ln w="9525">
              <a:noFill/>
              <a:miter lim="800000"/>
              <a:headEnd/>
              <a:tailEnd/>
            </a:ln>
            <a:effectLst/>
          </p:spPr>
          <p:txBody>
            <a:bodyPr wrap="square">
              <a:spAutoFit/>
            </a:bodyPr>
            <a:lstStyle/>
            <a:p>
              <a:r>
                <a:rPr lang="fr-FR" sz="1400" dirty="0" smtClean="0"/>
                <a:t>I</a:t>
              </a:r>
              <a:endParaRPr lang="fr-FR" sz="1400" dirty="0"/>
            </a:p>
          </p:txBody>
        </p:sp>
        <p:sp>
          <p:nvSpPr>
            <p:cNvPr id="10" name="Text Box 23"/>
            <p:cNvSpPr txBox="1">
              <a:spLocks noChangeArrowheads="1"/>
            </p:cNvSpPr>
            <p:nvPr/>
          </p:nvSpPr>
          <p:spPr bwMode="auto">
            <a:xfrm>
              <a:off x="1912605" y="2082273"/>
              <a:ext cx="265446" cy="307777"/>
            </a:xfrm>
            <a:prstGeom prst="rect">
              <a:avLst/>
            </a:prstGeom>
            <a:noFill/>
            <a:ln w="9525">
              <a:noFill/>
              <a:miter lim="800000"/>
              <a:headEnd/>
              <a:tailEnd/>
            </a:ln>
            <a:effectLst/>
          </p:spPr>
          <p:txBody>
            <a:bodyPr wrap="square">
              <a:spAutoFit/>
            </a:bodyPr>
            <a:lstStyle/>
            <a:p>
              <a:r>
                <a:rPr lang="fr-FR" sz="1400" dirty="0" smtClean="0"/>
                <a:t>C</a:t>
              </a:r>
              <a:endParaRPr lang="fr-FR" sz="1400" dirty="0"/>
            </a:p>
          </p:txBody>
        </p:sp>
        <p:sp>
          <p:nvSpPr>
            <p:cNvPr id="11" name="Text Box 24"/>
            <p:cNvSpPr txBox="1">
              <a:spLocks noChangeArrowheads="1"/>
            </p:cNvSpPr>
            <p:nvPr/>
          </p:nvSpPr>
          <p:spPr bwMode="auto">
            <a:xfrm>
              <a:off x="2116106" y="2163807"/>
              <a:ext cx="303539" cy="307777"/>
            </a:xfrm>
            <a:prstGeom prst="rect">
              <a:avLst/>
            </a:prstGeom>
            <a:noFill/>
            <a:ln w="9525">
              <a:noFill/>
              <a:miter lim="800000"/>
              <a:headEnd/>
              <a:tailEnd/>
            </a:ln>
            <a:effectLst/>
          </p:spPr>
          <p:txBody>
            <a:bodyPr wrap="none">
              <a:spAutoFit/>
            </a:bodyPr>
            <a:lstStyle/>
            <a:p>
              <a:r>
                <a:rPr lang="fr-FR" sz="1400" dirty="0" smtClean="0"/>
                <a:t>O</a:t>
              </a:r>
              <a:endParaRPr lang="fr-FR" sz="1400" dirty="0"/>
            </a:p>
          </p:txBody>
        </p:sp>
        <p:sp>
          <p:nvSpPr>
            <p:cNvPr id="12" name="Text Box 25"/>
            <p:cNvSpPr txBox="1">
              <a:spLocks noChangeArrowheads="1"/>
            </p:cNvSpPr>
            <p:nvPr/>
          </p:nvSpPr>
          <p:spPr bwMode="auto">
            <a:xfrm>
              <a:off x="2334743" y="2163401"/>
              <a:ext cx="325907" cy="307777"/>
            </a:xfrm>
            <a:prstGeom prst="rect">
              <a:avLst/>
            </a:prstGeom>
            <a:noFill/>
            <a:ln w="9525">
              <a:noFill/>
              <a:miter lim="800000"/>
              <a:headEnd/>
              <a:tailEnd/>
            </a:ln>
            <a:effectLst/>
          </p:spPr>
          <p:txBody>
            <a:bodyPr wrap="square">
              <a:spAutoFit/>
            </a:bodyPr>
            <a:lstStyle/>
            <a:p>
              <a:r>
                <a:rPr lang="fr-FR" sz="1400" dirty="0" smtClean="0"/>
                <a:t>M</a:t>
              </a:r>
              <a:endParaRPr lang="fr-FR" sz="1400" dirty="0"/>
            </a:p>
          </p:txBody>
        </p:sp>
        <p:sp>
          <p:nvSpPr>
            <p:cNvPr id="13" name="Text Box 42"/>
            <p:cNvSpPr txBox="1">
              <a:spLocks noChangeArrowheads="1"/>
            </p:cNvSpPr>
            <p:nvPr/>
          </p:nvSpPr>
          <p:spPr bwMode="auto">
            <a:xfrm>
              <a:off x="1718965" y="2318357"/>
              <a:ext cx="404378" cy="184666"/>
            </a:xfrm>
            <a:prstGeom prst="rect">
              <a:avLst/>
            </a:prstGeom>
            <a:noFill/>
            <a:ln w="9525">
              <a:noFill/>
              <a:miter lim="800000"/>
              <a:headEnd/>
              <a:tailEnd/>
            </a:ln>
            <a:effectLst/>
          </p:spPr>
          <p:txBody>
            <a:bodyPr wrap="none">
              <a:spAutoFit/>
            </a:bodyPr>
            <a:lstStyle/>
            <a:p>
              <a:r>
                <a:rPr lang="fr-FR" sz="600" dirty="0" smtClean="0"/>
                <a:t>Projets</a:t>
              </a:r>
              <a:endParaRPr lang="fr-FR" sz="600" dirty="0"/>
            </a:p>
          </p:txBody>
        </p:sp>
        <p:sp>
          <p:nvSpPr>
            <p:cNvPr id="14" name="Text Box 43"/>
            <p:cNvSpPr txBox="1">
              <a:spLocks noChangeArrowheads="1"/>
            </p:cNvSpPr>
            <p:nvPr/>
          </p:nvSpPr>
          <p:spPr bwMode="auto">
            <a:xfrm>
              <a:off x="1904175" y="1968119"/>
              <a:ext cx="506832" cy="184666"/>
            </a:xfrm>
            <a:prstGeom prst="rect">
              <a:avLst/>
            </a:prstGeom>
            <a:noFill/>
            <a:ln w="9525">
              <a:noFill/>
              <a:miter lim="800000"/>
              <a:headEnd/>
              <a:tailEnd/>
            </a:ln>
            <a:effectLst/>
          </p:spPr>
          <p:txBody>
            <a:bodyPr wrap="none">
              <a:spAutoFit/>
            </a:bodyPr>
            <a:lstStyle/>
            <a:p>
              <a:r>
                <a:rPr lang="fr-FR" sz="600" dirty="0" smtClean="0"/>
                <a:t>Entreprise</a:t>
              </a:r>
              <a:endParaRPr lang="fr-FR" sz="600" dirty="0"/>
            </a:p>
          </p:txBody>
        </p:sp>
        <p:sp>
          <p:nvSpPr>
            <p:cNvPr id="15" name="Text Box 43"/>
            <p:cNvSpPr txBox="1">
              <a:spLocks noChangeArrowheads="1"/>
            </p:cNvSpPr>
            <p:nvPr/>
          </p:nvSpPr>
          <p:spPr bwMode="auto">
            <a:xfrm>
              <a:off x="2159463" y="2066134"/>
              <a:ext cx="479618" cy="184666"/>
            </a:xfrm>
            <a:prstGeom prst="rect">
              <a:avLst/>
            </a:prstGeom>
            <a:noFill/>
            <a:ln w="9525">
              <a:noFill/>
              <a:miter lim="800000"/>
              <a:headEnd/>
              <a:tailEnd/>
            </a:ln>
            <a:effectLst/>
          </p:spPr>
          <p:txBody>
            <a:bodyPr wrap="none">
              <a:spAutoFit/>
            </a:bodyPr>
            <a:lstStyle/>
            <a:p>
              <a:r>
                <a:rPr lang="fr-FR" sz="600" dirty="0" smtClean="0"/>
                <a:t>Systèmes</a:t>
              </a:r>
              <a:endParaRPr lang="fr-FR" sz="600" dirty="0"/>
            </a:p>
          </p:txBody>
        </p:sp>
        <p:sp>
          <p:nvSpPr>
            <p:cNvPr id="16" name="Text Box 42"/>
            <p:cNvSpPr txBox="1">
              <a:spLocks noChangeArrowheads="1"/>
            </p:cNvSpPr>
            <p:nvPr/>
          </p:nvSpPr>
          <p:spPr bwMode="auto">
            <a:xfrm>
              <a:off x="1952770" y="2388528"/>
              <a:ext cx="405197" cy="184666"/>
            </a:xfrm>
            <a:prstGeom prst="rect">
              <a:avLst/>
            </a:prstGeom>
            <a:noFill/>
            <a:ln w="9525">
              <a:noFill/>
              <a:miter lim="800000"/>
              <a:headEnd/>
              <a:tailEnd/>
            </a:ln>
            <a:effectLst/>
          </p:spPr>
          <p:txBody>
            <a:bodyPr wrap="square">
              <a:spAutoFit/>
            </a:bodyPr>
            <a:lstStyle/>
            <a:p>
              <a:r>
                <a:rPr lang="fr-FR" sz="600" dirty="0" smtClean="0"/>
                <a:t>Equipe</a:t>
              </a:r>
              <a:endParaRPr lang="fr-FR" sz="600" dirty="0"/>
            </a:p>
          </p:txBody>
        </p:sp>
      </p:grpSp>
      <p:sp>
        <p:nvSpPr>
          <p:cNvPr id="2" name="ZoneTexte 1"/>
          <p:cNvSpPr txBox="1"/>
          <p:nvPr/>
        </p:nvSpPr>
        <p:spPr>
          <a:xfrm>
            <a:off x="213663" y="708068"/>
            <a:ext cx="8640240" cy="5909311"/>
          </a:xfrm>
          <a:prstGeom prst="rect">
            <a:avLst/>
          </a:prstGeom>
          <a:noFill/>
        </p:spPr>
        <p:txBody>
          <a:bodyPr wrap="square" rtlCol="0">
            <a:spAutoFit/>
          </a:bodyPr>
          <a:lstStyle/>
          <a:p>
            <a:r>
              <a:rPr lang="fr-FR" b="1" dirty="0">
                <a:latin typeface="Arial"/>
                <a:cs typeface="Arial"/>
              </a:rPr>
              <a:t>CURRICULUM VITAE DU RESPONSABLE D’OPTION</a:t>
            </a:r>
            <a:endParaRPr lang="fr-FR" dirty="0">
              <a:latin typeface="Arial"/>
              <a:cs typeface="Arial"/>
            </a:endParaRPr>
          </a:p>
          <a:p>
            <a:r>
              <a:rPr lang="fr-FR" b="1" dirty="0">
                <a:latin typeface="Arial"/>
                <a:cs typeface="Arial"/>
              </a:rPr>
              <a:t> </a:t>
            </a:r>
            <a:endParaRPr lang="fr-FR" dirty="0">
              <a:latin typeface="Arial"/>
              <a:cs typeface="Arial"/>
            </a:endParaRPr>
          </a:p>
          <a:p>
            <a:r>
              <a:rPr lang="fr-FR" b="1" dirty="0">
                <a:latin typeface="Arial"/>
                <a:cs typeface="Arial"/>
              </a:rPr>
              <a:t>Guy DORIOT</a:t>
            </a:r>
            <a:endParaRPr lang="fr-FR" dirty="0">
              <a:latin typeface="Arial"/>
              <a:cs typeface="Arial"/>
            </a:endParaRPr>
          </a:p>
          <a:p>
            <a:r>
              <a:rPr lang="fr-FR" b="1" dirty="0">
                <a:latin typeface="Arial"/>
                <a:cs typeface="Arial"/>
              </a:rPr>
              <a:t> </a:t>
            </a:r>
            <a:endParaRPr lang="fr-FR" dirty="0">
              <a:latin typeface="Arial"/>
              <a:cs typeface="Arial"/>
            </a:endParaRPr>
          </a:p>
          <a:p>
            <a:r>
              <a:rPr lang="fr-FR" b="1" dirty="0">
                <a:latin typeface="Arial"/>
                <a:cs typeface="Arial"/>
              </a:rPr>
              <a:t>Fonctions actuelles </a:t>
            </a:r>
            <a:endParaRPr lang="fr-FR" dirty="0">
              <a:latin typeface="Arial"/>
              <a:cs typeface="Arial"/>
            </a:endParaRPr>
          </a:p>
          <a:p>
            <a:pPr marL="285750" indent="-285750">
              <a:buFont typeface="Arial"/>
              <a:buChar char="•"/>
            </a:pPr>
            <a:r>
              <a:rPr lang="fr-FR" dirty="0">
                <a:latin typeface="Arial"/>
                <a:cs typeface="Arial"/>
              </a:rPr>
              <a:t>Directeur de l’entrepreneuriat  à l’EISTI</a:t>
            </a:r>
          </a:p>
          <a:p>
            <a:pPr marL="285750" indent="-285750">
              <a:buFont typeface="Arial"/>
              <a:buChar char="•"/>
            </a:pPr>
            <a:r>
              <a:rPr lang="fr-FR" dirty="0">
                <a:latin typeface="Arial"/>
                <a:cs typeface="Arial"/>
              </a:rPr>
              <a:t>Responsable des enseignements de Management des Entreprises et de l’option ICOM (Ingénierie Conseil en Management) de l’EISTI</a:t>
            </a:r>
          </a:p>
          <a:p>
            <a:r>
              <a:rPr lang="fr-FR" b="1" dirty="0">
                <a:latin typeface="Arial"/>
                <a:cs typeface="Arial"/>
              </a:rPr>
              <a:t>Formation</a:t>
            </a:r>
            <a:r>
              <a:rPr lang="fr-FR" dirty="0">
                <a:latin typeface="Arial"/>
                <a:cs typeface="Arial"/>
              </a:rPr>
              <a:t> : </a:t>
            </a:r>
            <a:endParaRPr lang="fr-FR" dirty="0" smtClean="0">
              <a:latin typeface="Arial"/>
              <a:cs typeface="Arial"/>
            </a:endParaRPr>
          </a:p>
          <a:p>
            <a:pPr marL="285750" indent="-285750">
              <a:buFont typeface="Arial"/>
              <a:buChar char="•"/>
            </a:pPr>
            <a:r>
              <a:rPr lang="fr-FR" dirty="0" smtClean="0">
                <a:latin typeface="Arial"/>
                <a:cs typeface="Arial"/>
              </a:rPr>
              <a:t>Ingénieur </a:t>
            </a:r>
            <a:r>
              <a:rPr lang="fr-FR" dirty="0">
                <a:latin typeface="Arial"/>
                <a:cs typeface="Arial"/>
              </a:rPr>
              <a:t>ESIEA promotion 1965, </a:t>
            </a:r>
            <a:endParaRPr lang="fr-FR" dirty="0" smtClean="0">
              <a:latin typeface="Arial"/>
              <a:cs typeface="Arial"/>
            </a:endParaRPr>
          </a:p>
          <a:p>
            <a:pPr marL="285750" indent="-285750">
              <a:buFont typeface="Arial"/>
              <a:buChar char="•"/>
            </a:pPr>
            <a:r>
              <a:rPr lang="fr-FR" dirty="0" smtClean="0">
                <a:latin typeface="Arial"/>
                <a:cs typeface="Arial"/>
              </a:rPr>
              <a:t>DES </a:t>
            </a:r>
            <a:r>
              <a:rPr lang="fr-FR" dirty="0">
                <a:latin typeface="Arial"/>
                <a:cs typeface="Arial"/>
              </a:rPr>
              <a:t>de sciences physiques à la Sorbonne en 1965, </a:t>
            </a:r>
            <a:endParaRPr lang="fr-FR" dirty="0" smtClean="0">
              <a:latin typeface="Arial"/>
              <a:cs typeface="Arial"/>
            </a:endParaRPr>
          </a:p>
          <a:p>
            <a:pPr marL="285750" indent="-285750">
              <a:buFont typeface="Arial"/>
              <a:buChar char="•"/>
            </a:pPr>
            <a:r>
              <a:rPr lang="fr-FR" dirty="0" smtClean="0">
                <a:latin typeface="Arial"/>
                <a:cs typeface="Arial"/>
              </a:rPr>
              <a:t>Certificat </a:t>
            </a:r>
            <a:r>
              <a:rPr lang="fr-FR" dirty="0">
                <a:latin typeface="Arial"/>
                <a:cs typeface="Arial"/>
              </a:rPr>
              <a:t>de Calcul économique du CNAM en 1969</a:t>
            </a:r>
          </a:p>
          <a:p>
            <a:r>
              <a:rPr lang="fr-FR" b="1" dirty="0">
                <a:latin typeface="Arial"/>
                <a:cs typeface="Arial"/>
              </a:rPr>
              <a:t>Expérience professionnelle</a:t>
            </a:r>
            <a:r>
              <a:rPr lang="fr-FR" dirty="0">
                <a:latin typeface="Arial"/>
                <a:cs typeface="Arial"/>
              </a:rPr>
              <a:t> :</a:t>
            </a:r>
          </a:p>
          <a:p>
            <a:pPr marL="285750" lvl="0" indent="-285750">
              <a:buFont typeface="Arial"/>
              <a:buChar char="•"/>
            </a:pPr>
            <a:r>
              <a:rPr lang="fr-FR" dirty="0">
                <a:latin typeface="Arial"/>
                <a:cs typeface="Arial"/>
              </a:rPr>
              <a:t>Ingénieur de 1965 à 1970 (Electronique Marcel Dassault, Thomson, Intertechnique)</a:t>
            </a:r>
          </a:p>
          <a:p>
            <a:pPr marL="285750" lvl="0" indent="-285750">
              <a:buFont typeface="Arial"/>
              <a:buChar char="•"/>
            </a:pPr>
            <a:r>
              <a:rPr lang="fr-FR" dirty="0">
                <a:latin typeface="Arial"/>
                <a:cs typeface="Arial"/>
              </a:rPr>
              <a:t>Créateur et dirigeant de 4 entreprises dont SIMAGE (80 personnes) et ITEP (1200 personnes) à partir de 1970 et jusqu’en 1990</a:t>
            </a:r>
          </a:p>
          <a:p>
            <a:pPr marL="285750" lvl="0" indent="-285750">
              <a:buFont typeface="Arial"/>
              <a:buChar char="•"/>
            </a:pPr>
            <a:r>
              <a:rPr lang="fr-FR" dirty="0" smtClean="0">
                <a:latin typeface="Arial"/>
                <a:cs typeface="Arial"/>
              </a:rPr>
              <a:t>Inventeur</a:t>
            </a:r>
            <a:r>
              <a:rPr lang="fr-FR" dirty="0">
                <a:latin typeface="Arial"/>
                <a:cs typeface="Arial"/>
              </a:rPr>
              <a:t> </a:t>
            </a:r>
            <a:r>
              <a:rPr lang="fr-FR" dirty="0" smtClean="0">
                <a:latin typeface="Arial"/>
                <a:cs typeface="Arial"/>
              </a:rPr>
              <a:t>et </a:t>
            </a:r>
            <a:r>
              <a:rPr lang="fr-FR" dirty="0">
                <a:latin typeface="Arial"/>
                <a:cs typeface="Arial"/>
              </a:rPr>
              <a:t>co-fondateur de l’EISTI en 1983</a:t>
            </a:r>
          </a:p>
          <a:p>
            <a:pPr marL="285750" lvl="0" indent="-285750">
              <a:buFont typeface="Arial"/>
              <a:buChar char="•"/>
            </a:pPr>
            <a:r>
              <a:rPr lang="fr-FR" dirty="0">
                <a:latin typeface="Arial"/>
                <a:cs typeface="Arial"/>
              </a:rPr>
              <a:t>Consultant international et formateur expert en Management de Projet : plus de 200 projets industriels et équipes projets conseillés ; plus de 10.000 cadres et plus de 15.000 étudiants formés en face à face</a:t>
            </a:r>
            <a:r>
              <a:rPr lang="fr-FR" dirty="0" smtClean="0">
                <a:latin typeface="Arial"/>
                <a:cs typeface="Arial"/>
              </a:rPr>
              <a:t>.</a:t>
            </a:r>
            <a:endParaRPr lang="fr-FR" dirty="0">
              <a:latin typeface="Arial"/>
              <a:cs typeface="Arial"/>
            </a:endParaRPr>
          </a:p>
        </p:txBody>
      </p:sp>
      <p:pic>
        <p:nvPicPr>
          <p:cNvPr id="23" name="Image 22" descr="GD"/>
          <p:cNvPicPr/>
          <p:nvPr/>
        </p:nvPicPr>
        <p:blipFill>
          <a:blip r:embed="rId2" cstate="print"/>
          <a:srcRect/>
          <a:stretch>
            <a:fillRect/>
          </a:stretch>
        </p:blipFill>
        <p:spPr bwMode="auto">
          <a:xfrm>
            <a:off x="6553200" y="699660"/>
            <a:ext cx="1609725" cy="1209675"/>
          </a:xfrm>
          <a:prstGeom prst="rect">
            <a:avLst/>
          </a:prstGeom>
          <a:noFill/>
          <a:ln w="9525">
            <a:noFill/>
            <a:miter lim="800000"/>
            <a:headEnd/>
            <a:tailEnd/>
          </a:ln>
        </p:spPr>
      </p:pic>
    </p:spTree>
    <p:extLst>
      <p:ext uri="{BB962C8B-B14F-4D97-AF65-F5344CB8AC3E}">
        <p14:creationId xmlns:p14="http://schemas.microsoft.com/office/powerpoint/2010/main" val="4087417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83559" y="850942"/>
            <a:ext cx="8158646" cy="4555094"/>
          </a:xfrm>
          <a:prstGeom prst="rect">
            <a:avLst/>
          </a:prstGeom>
          <a:noFill/>
          <a:ln>
            <a:solidFill>
              <a:schemeClr val="tx1"/>
            </a:solidFill>
          </a:ln>
        </p:spPr>
        <p:txBody>
          <a:bodyPr wrap="square" rtlCol="0">
            <a:spAutoFit/>
          </a:bodyPr>
          <a:lstStyle/>
          <a:p>
            <a:pPr algn="ctr"/>
            <a:r>
              <a:rPr lang="fr-FR" sz="2800" b="1" dirty="0" smtClean="0"/>
              <a:t>ICOM : POURQUOI FAIRE ?</a:t>
            </a:r>
          </a:p>
          <a:p>
            <a:pPr algn="ctr"/>
            <a:endParaRPr lang="fr-FR" sz="2800" dirty="0" smtClean="0"/>
          </a:p>
          <a:p>
            <a:pPr algn="just"/>
            <a:r>
              <a:rPr lang="fr-FR" dirty="0" smtClean="0">
                <a:latin typeface="Arial"/>
                <a:cs typeface="Arial"/>
              </a:rPr>
              <a:t>Faire acquérir des connaissances mais surtout des </a:t>
            </a:r>
            <a:r>
              <a:rPr lang="fr-FR" dirty="0" smtClean="0">
                <a:solidFill>
                  <a:srgbClr val="FF0000"/>
                </a:solidFill>
                <a:latin typeface="Arial"/>
                <a:cs typeface="Arial"/>
              </a:rPr>
              <a:t>compétences</a:t>
            </a:r>
            <a:r>
              <a:rPr lang="fr-FR" dirty="0" smtClean="0">
                <a:latin typeface="Arial"/>
                <a:cs typeface="Arial"/>
              </a:rPr>
              <a:t> essentielles pour l’</a:t>
            </a:r>
            <a:r>
              <a:rPr lang="fr-FR" altLang="ja-JP" dirty="0" smtClean="0">
                <a:latin typeface="Arial"/>
                <a:cs typeface="Arial"/>
              </a:rPr>
              <a:t>exercice de 3 métiers :</a:t>
            </a:r>
          </a:p>
          <a:p>
            <a:pPr algn="just"/>
            <a:endParaRPr lang="fr-FR" altLang="ja-JP" dirty="0" smtClean="0">
              <a:latin typeface="Arial"/>
              <a:cs typeface="Arial"/>
            </a:endParaRPr>
          </a:p>
          <a:p>
            <a:pPr algn="just">
              <a:buFontTx/>
              <a:buChar char="•"/>
            </a:pPr>
            <a:r>
              <a:rPr lang="fr-FR" dirty="0" smtClean="0">
                <a:latin typeface="Arial"/>
                <a:cs typeface="Arial"/>
              </a:rPr>
              <a:t> Ingénieur Consultant</a:t>
            </a:r>
          </a:p>
          <a:p>
            <a:pPr algn="just">
              <a:buFontTx/>
              <a:buChar char="•"/>
            </a:pPr>
            <a:r>
              <a:rPr lang="fr-FR" dirty="0" smtClean="0">
                <a:latin typeface="Arial"/>
                <a:cs typeface="Arial"/>
              </a:rPr>
              <a:t> Ingénieur Chef de projet</a:t>
            </a:r>
          </a:p>
          <a:p>
            <a:pPr algn="just">
              <a:buFontTx/>
              <a:buChar char="•"/>
            </a:pPr>
            <a:r>
              <a:rPr lang="fr-FR" dirty="0" smtClean="0">
                <a:latin typeface="Arial"/>
                <a:cs typeface="Arial"/>
              </a:rPr>
              <a:t> Ingénieur d’</a:t>
            </a:r>
            <a:r>
              <a:rPr lang="fr-FR" altLang="ja-JP" dirty="0" smtClean="0">
                <a:latin typeface="Arial"/>
                <a:cs typeface="Arial"/>
              </a:rPr>
              <a:t>Affaires</a:t>
            </a:r>
          </a:p>
          <a:p>
            <a:pPr algn="just"/>
            <a:endParaRPr lang="fr-FR" altLang="ja-JP" dirty="0" smtClean="0">
              <a:latin typeface="Arial"/>
              <a:cs typeface="Arial"/>
            </a:endParaRPr>
          </a:p>
          <a:p>
            <a:pPr algn="just"/>
            <a:r>
              <a:rPr lang="fr-FR" dirty="0" smtClean="0">
                <a:latin typeface="Arial"/>
                <a:cs typeface="Arial"/>
              </a:rPr>
              <a:t>dans toute activité industrielle ou de services y compris celle de l</a:t>
            </a:r>
            <a:r>
              <a:rPr lang="ja-JP" altLang="fr-FR" dirty="0" smtClean="0">
                <a:latin typeface="Arial"/>
                <a:cs typeface="Arial"/>
              </a:rPr>
              <a:t>’</a:t>
            </a:r>
            <a:r>
              <a:rPr lang="fr-FR" altLang="ja-JP" dirty="0" smtClean="0">
                <a:latin typeface="Arial"/>
                <a:cs typeface="Arial"/>
              </a:rPr>
              <a:t>ingénierie des systèmes de traitement de l’information</a:t>
            </a:r>
          </a:p>
          <a:p>
            <a:pPr algn="just"/>
            <a:endParaRPr lang="fr-FR" altLang="ja-JP" dirty="0" smtClean="0">
              <a:latin typeface="Arial"/>
              <a:cs typeface="Arial"/>
            </a:endParaRPr>
          </a:p>
          <a:p>
            <a:pPr algn="just"/>
            <a:r>
              <a:rPr lang="fr-FR" dirty="0" smtClean="0">
                <a:latin typeface="Arial"/>
                <a:cs typeface="Arial"/>
              </a:rPr>
              <a:t>et si la passion ou l'envie d'entreprendre vous gagne :</a:t>
            </a:r>
          </a:p>
          <a:p>
            <a:pPr algn="just">
              <a:buFontTx/>
              <a:buChar char="•"/>
            </a:pPr>
            <a:r>
              <a:rPr lang="fr-FR" dirty="0" smtClean="0">
                <a:latin typeface="Arial"/>
                <a:cs typeface="Arial"/>
              </a:rPr>
              <a:t> Créateur et Dirigeant de votre propre entreprise</a:t>
            </a:r>
          </a:p>
          <a:p>
            <a:pPr algn="just"/>
            <a:endParaRPr lang="en-US" dirty="0" smtClean="0">
              <a:latin typeface="Arial"/>
              <a:cs typeface="Arial"/>
            </a:endParaRPr>
          </a:p>
        </p:txBody>
      </p:sp>
      <p:grpSp>
        <p:nvGrpSpPr>
          <p:cNvPr id="12" name="Grouper 11"/>
          <p:cNvGrpSpPr/>
          <p:nvPr/>
        </p:nvGrpSpPr>
        <p:grpSpPr>
          <a:xfrm>
            <a:off x="286418" y="548404"/>
            <a:ext cx="963539" cy="605075"/>
            <a:chOff x="1697111" y="1968119"/>
            <a:chExt cx="963539" cy="605075"/>
          </a:xfrm>
        </p:grpSpPr>
        <p:grpSp>
          <p:nvGrpSpPr>
            <p:cNvPr id="14" name="Grouper 13"/>
            <p:cNvGrpSpPr/>
            <p:nvPr/>
          </p:nvGrpSpPr>
          <p:grpSpPr>
            <a:xfrm>
              <a:off x="1702341" y="2083472"/>
              <a:ext cx="917318" cy="416660"/>
              <a:chOff x="1702341" y="2083472"/>
              <a:chExt cx="5690662" cy="2499370"/>
            </a:xfrm>
          </p:grpSpPr>
          <p:sp>
            <p:nvSpPr>
              <p:cNvPr id="27" name="Freeform 8"/>
              <p:cNvSpPr>
                <a:spLocks/>
              </p:cNvSpPr>
              <p:nvPr/>
            </p:nvSpPr>
            <p:spPr bwMode="auto">
              <a:xfrm>
                <a:off x="1702341" y="2083472"/>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66FF66"/>
              </a:solidFill>
              <a:ln w="9525">
                <a:solidFill>
                  <a:schemeClr val="tx1"/>
                </a:solidFill>
                <a:round/>
                <a:headEnd/>
                <a:tailEnd/>
              </a:ln>
              <a:effectLst/>
            </p:spPr>
            <p:txBody>
              <a:bodyPr/>
              <a:lstStyle/>
              <a:p>
                <a:endParaRPr lang="fr-FR"/>
              </a:p>
            </p:txBody>
          </p:sp>
          <p:sp>
            <p:nvSpPr>
              <p:cNvPr id="28" name="Freeform 9"/>
              <p:cNvSpPr>
                <a:spLocks/>
              </p:cNvSpPr>
              <p:nvPr/>
            </p:nvSpPr>
            <p:spPr bwMode="auto">
              <a:xfrm flipH="1">
                <a:off x="3125008" y="2083472"/>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99FF66"/>
              </a:solidFill>
              <a:ln w="9525">
                <a:solidFill>
                  <a:schemeClr val="tx1"/>
                </a:solidFill>
                <a:round/>
                <a:headEnd/>
                <a:tailEnd/>
              </a:ln>
              <a:effectLst/>
            </p:spPr>
            <p:txBody>
              <a:bodyPr/>
              <a:lstStyle/>
              <a:p>
                <a:endParaRPr lang="fr-FR"/>
              </a:p>
            </p:txBody>
          </p:sp>
          <p:sp>
            <p:nvSpPr>
              <p:cNvPr id="29" name="Freeform 11"/>
              <p:cNvSpPr>
                <a:spLocks/>
              </p:cNvSpPr>
              <p:nvPr/>
            </p:nvSpPr>
            <p:spPr bwMode="auto">
              <a:xfrm>
                <a:off x="1702341" y="3628073"/>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sp>
            <p:nvSpPr>
              <p:cNvPr id="30" name="Freeform 18"/>
              <p:cNvSpPr>
                <a:spLocks/>
              </p:cNvSpPr>
              <p:nvPr/>
            </p:nvSpPr>
            <p:spPr bwMode="auto">
              <a:xfrm flipV="1">
                <a:off x="4547672" y="2558734"/>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FFCC"/>
              </a:solidFill>
              <a:ln w="9525">
                <a:solidFill>
                  <a:schemeClr val="tx1"/>
                </a:solidFill>
                <a:round/>
                <a:headEnd/>
                <a:tailEnd/>
              </a:ln>
              <a:effectLst/>
            </p:spPr>
            <p:txBody>
              <a:bodyPr/>
              <a:lstStyle/>
              <a:p>
                <a:endParaRPr lang="fr-FR"/>
              </a:p>
            </p:txBody>
          </p:sp>
          <p:sp>
            <p:nvSpPr>
              <p:cNvPr id="31" name="Freeform 19"/>
              <p:cNvSpPr>
                <a:spLocks/>
              </p:cNvSpPr>
              <p:nvPr/>
            </p:nvSpPr>
            <p:spPr bwMode="auto">
              <a:xfrm flipH="1" flipV="1">
                <a:off x="5970339" y="2558734"/>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CCFF"/>
              </a:solidFill>
              <a:ln w="9525">
                <a:solidFill>
                  <a:schemeClr val="tx1"/>
                </a:solidFill>
                <a:round/>
                <a:headEnd/>
                <a:tailEnd/>
              </a:ln>
              <a:effectLst/>
            </p:spPr>
            <p:txBody>
              <a:bodyPr/>
              <a:lstStyle/>
              <a:p>
                <a:endParaRPr lang="fr-FR"/>
              </a:p>
            </p:txBody>
          </p:sp>
          <p:sp>
            <p:nvSpPr>
              <p:cNvPr id="32" name="Freeform 20"/>
              <p:cNvSpPr>
                <a:spLocks/>
              </p:cNvSpPr>
              <p:nvPr/>
            </p:nvSpPr>
            <p:spPr bwMode="auto">
              <a:xfrm flipV="1">
                <a:off x="4547672" y="2202287"/>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grpSp>
        <p:sp>
          <p:nvSpPr>
            <p:cNvPr id="16" name="Text Box 22"/>
            <p:cNvSpPr txBox="1">
              <a:spLocks noChangeArrowheads="1"/>
            </p:cNvSpPr>
            <p:nvPr/>
          </p:nvSpPr>
          <p:spPr bwMode="auto">
            <a:xfrm>
              <a:off x="1697111" y="2090808"/>
              <a:ext cx="245990" cy="307777"/>
            </a:xfrm>
            <a:prstGeom prst="rect">
              <a:avLst/>
            </a:prstGeom>
            <a:noFill/>
            <a:ln w="9525">
              <a:noFill/>
              <a:miter lim="800000"/>
              <a:headEnd/>
              <a:tailEnd/>
            </a:ln>
            <a:effectLst/>
          </p:spPr>
          <p:txBody>
            <a:bodyPr wrap="square">
              <a:spAutoFit/>
            </a:bodyPr>
            <a:lstStyle/>
            <a:p>
              <a:r>
                <a:rPr lang="fr-FR" sz="1400" dirty="0" smtClean="0"/>
                <a:t>I</a:t>
              </a:r>
              <a:endParaRPr lang="fr-FR" sz="1400" dirty="0"/>
            </a:p>
          </p:txBody>
        </p:sp>
        <p:sp>
          <p:nvSpPr>
            <p:cNvPr id="20" name="Text Box 23"/>
            <p:cNvSpPr txBox="1">
              <a:spLocks noChangeArrowheads="1"/>
            </p:cNvSpPr>
            <p:nvPr/>
          </p:nvSpPr>
          <p:spPr bwMode="auto">
            <a:xfrm>
              <a:off x="1912605" y="2082273"/>
              <a:ext cx="265446" cy="307777"/>
            </a:xfrm>
            <a:prstGeom prst="rect">
              <a:avLst/>
            </a:prstGeom>
            <a:noFill/>
            <a:ln w="9525">
              <a:noFill/>
              <a:miter lim="800000"/>
              <a:headEnd/>
              <a:tailEnd/>
            </a:ln>
            <a:effectLst/>
          </p:spPr>
          <p:txBody>
            <a:bodyPr wrap="square">
              <a:spAutoFit/>
            </a:bodyPr>
            <a:lstStyle/>
            <a:p>
              <a:r>
                <a:rPr lang="fr-FR" sz="1400" dirty="0" smtClean="0"/>
                <a:t>C</a:t>
              </a:r>
              <a:endParaRPr lang="fr-FR" sz="1400" dirty="0"/>
            </a:p>
          </p:txBody>
        </p:sp>
        <p:sp>
          <p:nvSpPr>
            <p:cNvPr id="21" name="Text Box 24"/>
            <p:cNvSpPr txBox="1">
              <a:spLocks noChangeArrowheads="1"/>
            </p:cNvSpPr>
            <p:nvPr/>
          </p:nvSpPr>
          <p:spPr bwMode="auto">
            <a:xfrm>
              <a:off x="2116106" y="2163807"/>
              <a:ext cx="303539" cy="307777"/>
            </a:xfrm>
            <a:prstGeom prst="rect">
              <a:avLst/>
            </a:prstGeom>
            <a:noFill/>
            <a:ln w="9525">
              <a:noFill/>
              <a:miter lim="800000"/>
              <a:headEnd/>
              <a:tailEnd/>
            </a:ln>
            <a:effectLst/>
          </p:spPr>
          <p:txBody>
            <a:bodyPr wrap="none">
              <a:spAutoFit/>
            </a:bodyPr>
            <a:lstStyle/>
            <a:p>
              <a:r>
                <a:rPr lang="fr-FR" sz="1400" dirty="0" smtClean="0"/>
                <a:t>O</a:t>
              </a:r>
              <a:endParaRPr lang="fr-FR" sz="1400" dirty="0"/>
            </a:p>
          </p:txBody>
        </p:sp>
        <p:sp>
          <p:nvSpPr>
            <p:cNvPr id="22" name="Text Box 25"/>
            <p:cNvSpPr txBox="1">
              <a:spLocks noChangeArrowheads="1"/>
            </p:cNvSpPr>
            <p:nvPr/>
          </p:nvSpPr>
          <p:spPr bwMode="auto">
            <a:xfrm>
              <a:off x="2334743" y="2163401"/>
              <a:ext cx="325907" cy="307777"/>
            </a:xfrm>
            <a:prstGeom prst="rect">
              <a:avLst/>
            </a:prstGeom>
            <a:noFill/>
            <a:ln w="9525">
              <a:noFill/>
              <a:miter lim="800000"/>
              <a:headEnd/>
              <a:tailEnd/>
            </a:ln>
            <a:effectLst/>
          </p:spPr>
          <p:txBody>
            <a:bodyPr wrap="square">
              <a:spAutoFit/>
            </a:bodyPr>
            <a:lstStyle/>
            <a:p>
              <a:r>
                <a:rPr lang="fr-FR" sz="1400" dirty="0" smtClean="0"/>
                <a:t>M</a:t>
              </a:r>
              <a:endParaRPr lang="fr-FR" sz="1400" dirty="0"/>
            </a:p>
          </p:txBody>
        </p:sp>
        <p:sp>
          <p:nvSpPr>
            <p:cNvPr id="23" name="Text Box 42"/>
            <p:cNvSpPr txBox="1">
              <a:spLocks noChangeArrowheads="1"/>
            </p:cNvSpPr>
            <p:nvPr/>
          </p:nvSpPr>
          <p:spPr bwMode="auto">
            <a:xfrm>
              <a:off x="1718965" y="2318357"/>
              <a:ext cx="404378" cy="184666"/>
            </a:xfrm>
            <a:prstGeom prst="rect">
              <a:avLst/>
            </a:prstGeom>
            <a:noFill/>
            <a:ln w="9525">
              <a:noFill/>
              <a:miter lim="800000"/>
              <a:headEnd/>
              <a:tailEnd/>
            </a:ln>
            <a:effectLst/>
          </p:spPr>
          <p:txBody>
            <a:bodyPr wrap="none">
              <a:spAutoFit/>
            </a:bodyPr>
            <a:lstStyle/>
            <a:p>
              <a:r>
                <a:rPr lang="fr-FR" sz="600" dirty="0" smtClean="0"/>
                <a:t>Projets</a:t>
              </a:r>
              <a:endParaRPr lang="fr-FR" sz="600" dirty="0"/>
            </a:p>
          </p:txBody>
        </p:sp>
        <p:sp>
          <p:nvSpPr>
            <p:cNvPr id="24" name="Text Box 43"/>
            <p:cNvSpPr txBox="1">
              <a:spLocks noChangeArrowheads="1"/>
            </p:cNvSpPr>
            <p:nvPr/>
          </p:nvSpPr>
          <p:spPr bwMode="auto">
            <a:xfrm>
              <a:off x="1904175" y="1968119"/>
              <a:ext cx="506832" cy="184666"/>
            </a:xfrm>
            <a:prstGeom prst="rect">
              <a:avLst/>
            </a:prstGeom>
            <a:noFill/>
            <a:ln w="9525">
              <a:noFill/>
              <a:miter lim="800000"/>
              <a:headEnd/>
              <a:tailEnd/>
            </a:ln>
            <a:effectLst/>
          </p:spPr>
          <p:txBody>
            <a:bodyPr wrap="none">
              <a:spAutoFit/>
            </a:bodyPr>
            <a:lstStyle/>
            <a:p>
              <a:r>
                <a:rPr lang="fr-FR" sz="600" dirty="0" smtClean="0"/>
                <a:t>Entreprise</a:t>
              </a:r>
              <a:endParaRPr lang="fr-FR" sz="600" dirty="0"/>
            </a:p>
          </p:txBody>
        </p:sp>
        <p:sp>
          <p:nvSpPr>
            <p:cNvPr id="25" name="Text Box 43"/>
            <p:cNvSpPr txBox="1">
              <a:spLocks noChangeArrowheads="1"/>
            </p:cNvSpPr>
            <p:nvPr/>
          </p:nvSpPr>
          <p:spPr bwMode="auto">
            <a:xfrm>
              <a:off x="2159463" y="2066134"/>
              <a:ext cx="479618" cy="184666"/>
            </a:xfrm>
            <a:prstGeom prst="rect">
              <a:avLst/>
            </a:prstGeom>
            <a:noFill/>
            <a:ln w="9525">
              <a:noFill/>
              <a:miter lim="800000"/>
              <a:headEnd/>
              <a:tailEnd/>
            </a:ln>
            <a:effectLst/>
          </p:spPr>
          <p:txBody>
            <a:bodyPr wrap="none">
              <a:spAutoFit/>
            </a:bodyPr>
            <a:lstStyle/>
            <a:p>
              <a:r>
                <a:rPr lang="fr-FR" sz="600" dirty="0" smtClean="0"/>
                <a:t>Systèmes</a:t>
              </a:r>
              <a:endParaRPr lang="fr-FR" sz="600" dirty="0"/>
            </a:p>
          </p:txBody>
        </p:sp>
        <p:sp>
          <p:nvSpPr>
            <p:cNvPr id="26" name="Text Box 42"/>
            <p:cNvSpPr txBox="1">
              <a:spLocks noChangeArrowheads="1"/>
            </p:cNvSpPr>
            <p:nvPr/>
          </p:nvSpPr>
          <p:spPr bwMode="auto">
            <a:xfrm>
              <a:off x="1952770" y="2388528"/>
              <a:ext cx="405197" cy="184666"/>
            </a:xfrm>
            <a:prstGeom prst="rect">
              <a:avLst/>
            </a:prstGeom>
            <a:noFill/>
            <a:ln w="9525">
              <a:noFill/>
              <a:miter lim="800000"/>
              <a:headEnd/>
              <a:tailEnd/>
            </a:ln>
            <a:effectLst/>
          </p:spPr>
          <p:txBody>
            <a:bodyPr wrap="square">
              <a:spAutoFit/>
            </a:bodyPr>
            <a:lstStyle/>
            <a:p>
              <a:r>
                <a:rPr lang="fr-FR" sz="600" dirty="0" smtClean="0"/>
                <a:t>Equipe</a:t>
              </a:r>
              <a:endParaRPr lang="fr-FR" sz="600" dirty="0"/>
            </a:p>
          </p:txBody>
        </p:sp>
      </p:grpSp>
    </p:spTree>
    <p:extLst>
      <p:ext uri="{BB962C8B-B14F-4D97-AF65-F5344CB8AC3E}">
        <p14:creationId xmlns:p14="http://schemas.microsoft.com/office/powerpoint/2010/main" val="3667713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9842"/>
            <a:ext cx="8229600" cy="697635"/>
          </a:xfrm>
        </p:spPr>
        <p:txBody>
          <a:bodyPr>
            <a:normAutofit/>
          </a:bodyPr>
          <a:lstStyle/>
          <a:p>
            <a:r>
              <a:rPr lang="fr-FR" sz="2800" b="1" dirty="0" smtClean="0">
                <a:latin typeface="+mn-lt"/>
                <a:cs typeface="Arial"/>
              </a:rPr>
              <a:t>QUELS METIERS ?</a:t>
            </a:r>
            <a:endParaRPr lang="fr-FR" sz="2800" b="1" dirty="0">
              <a:latin typeface="+mn-lt"/>
              <a:cs typeface="Arial"/>
            </a:endParaRPr>
          </a:p>
        </p:txBody>
      </p:sp>
      <p:sp>
        <p:nvSpPr>
          <p:cNvPr id="7" name="ZoneTexte 6"/>
          <p:cNvSpPr txBox="1"/>
          <p:nvPr/>
        </p:nvSpPr>
        <p:spPr>
          <a:xfrm>
            <a:off x="457201" y="754037"/>
            <a:ext cx="3768711" cy="2708434"/>
          </a:xfrm>
          <a:prstGeom prst="rect">
            <a:avLst/>
          </a:prstGeom>
          <a:noFill/>
          <a:ln>
            <a:solidFill>
              <a:schemeClr val="tx1"/>
            </a:solidFill>
          </a:ln>
        </p:spPr>
        <p:txBody>
          <a:bodyPr wrap="square" rtlCol="0">
            <a:spAutoFit/>
          </a:bodyPr>
          <a:lstStyle/>
          <a:p>
            <a:pPr algn="ctr"/>
            <a:r>
              <a:rPr lang="fr-FR" sz="1000" b="1" i="1" dirty="0">
                <a:latin typeface="Arial"/>
                <a:cs typeface="Arial"/>
              </a:rPr>
              <a:t>INGENIEUR </a:t>
            </a:r>
            <a:r>
              <a:rPr lang="fr-FR" sz="1000" b="1" i="1" dirty="0" smtClean="0">
                <a:latin typeface="Arial"/>
                <a:cs typeface="Arial"/>
              </a:rPr>
              <a:t>CONSULTANT</a:t>
            </a:r>
          </a:p>
          <a:p>
            <a:pPr algn="ctr"/>
            <a:endParaRPr lang="fr-FR" sz="1000" dirty="0">
              <a:latin typeface="Arial"/>
              <a:cs typeface="Arial"/>
            </a:endParaRPr>
          </a:p>
          <a:p>
            <a:pPr algn="just"/>
            <a:r>
              <a:rPr lang="fr-FR" sz="1000" dirty="0">
                <a:latin typeface="Arial"/>
                <a:cs typeface="Arial"/>
              </a:rPr>
              <a:t>Les </a:t>
            </a:r>
            <a:r>
              <a:rPr lang="fr-FR" sz="1000" dirty="0" smtClean="0">
                <a:latin typeface="Arial"/>
                <a:cs typeface="Arial"/>
              </a:rPr>
              <a:t>services </a:t>
            </a:r>
            <a:r>
              <a:rPr lang="fr-FR" sz="1000" dirty="0">
                <a:latin typeface="Arial"/>
                <a:cs typeface="Arial"/>
              </a:rPr>
              <a:t>offerts par un consultant ou une société de consultants sont aussi nombreux que les aspects et secteurs multiples que l'on retrouve dans les entreprises. Les services offerts comprennent, entre autres, les études « diagnostic », la planification stratégique, le conseil en </a:t>
            </a:r>
            <a:r>
              <a:rPr lang="fr-FR" sz="1000" dirty="0" smtClean="0">
                <a:latin typeface="Arial"/>
                <a:cs typeface="Arial"/>
              </a:rPr>
              <a:t>organisation, le </a:t>
            </a:r>
            <a:r>
              <a:rPr lang="fr-FR" sz="1000" dirty="0">
                <a:latin typeface="Arial"/>
                <a:cs typeface="Arial"/>
              </a:rPr>
              <a:t>conseil en fusions-acquisitions, la </a:t>
            </a:r>
            <a:r>
              <a:rPr lang="fr-FR" sz="1000" dirty="0" smtClean="0">
                <a:latin typeface="Arial"/>
                <a:cs typeface="Arial"/>
              </a:rPr>
              <a:t>gestion des ressources humaines, </a:t>
            </a:r>
            <a:r>
              <a:rPr lang="fr-FR" sz="1000" dirty="0">
                <a:latin typeface="Arial"/>
                <a:cs typeface="Arial"/>
              </a:rPr>
              <a:t>la gestion des ressources financières, les systèmes d'information, les technologies d'information et de communication, le </a:t>
            </a:r>
            <a:r>
              <a:rPr lang="fr-FR" sz="1000" dirty="0" smtClean="0">
                <a:latin typeface="Arial"/>
                <a:cs typeface="Arial"/>
              </a:rPr>
              <a:t>marketing, </a:t>
            </a:r>
            <a:r>
              <a:rPr lang="fr-FR" sz="1000" dirty="0">
                <a:latin typeface="Arial"/>
                <a:cs typeface="Arial"/>
              </a:rPr>
              <a:t>la production, la recherche et le développement de nouveaux produits et services, </a:t>
            </a:r>
            <a:r>
              <a:rPr lang="fr-FR" sz="1000" dirty="0" smtClean="0">
                <a:latin typeface="Arial"/>
                <a:cs typeface="Arial"/>
              </a:rPr>
              <a:t>l'optimisation </a:t>
            </a:r>
            <a:r>
              <a:rPr lang="fr-FR" sz="1000" dirty="0">
                <a:latin typeface="Arial"/>
                <a:cs typeface="Arial"/>
              </a:rPr>
              <a:t>des </a:t>
            </a:r>
            <a:r>
              <a:rPr lang="fr-FR" sz="1000" dirty="0" smtClean="0">
                <a:latin typeface="Arial"/>
                <a:cs typeface="Arial"/>
              </a:rPr>
              <a:t>processus, </a:t>
            </a:r>
            <a:r>
              <a:rPr lang="fr-FR" sz="1000" dirty="0">
                <a:latin typeface="Arial"/>
                <a:cs typeface="Arial"/>
              </a:rPr>
              <a:t>les </a:t>
            </a:r>
            <a:r>
              <a:rPr lang="fr-FR" sz="1000" dirty="0" smtClean="0">
                <a:latin typeface="Arial"/>
                <a:cs typeface="Arial"/>
              </a:rPr>
              <a:t>projets ISO, </a:t>
            </a:r>
            <a:r>
              <a:rPr lang="fr-FR" sz="1000" dirty="0">
                <a:latin typeface="Arial"/>
                <a:cs typeface="Arial"/>
              </a:rPr>
              <a:t>l'analyse de l'environnement organisationnel, l'implantation d'indicateurs de performance, la restructuration organisationnelle, l'évaluation de la satisfaction des clients et des employés, la gestion et la facilitation du changement et le redressement d'entreprises en difficulté. </a:t>
            </a:r>
          </a:p>
        </p:txBody>
      </p:sp>
      <p:sp>
        <p:nvSpPr>
          <p:cNvPr id="8" name="ZoneTexte 7"/>
          <p:cNvSpPr txBox="1"/>
          <p:nvPr/>
        </p:nvSpPr>
        <p:spPr>
          <a:xfrm>
            <a:off x="4440782" y="754037"/>
            <a:ext cx="4347190" cy="2708434"/>
          </a:xfrm>
          <a:prstGeom prst="rect">
            <a:avLst/>
          </a:prstGeom>
          <a:noFill/>
          <a:ln>
            <a:solidFill>
              <a:srgbClr val="000000"/>
            </a:solidFill>
          </a:ln>
        </p:spPr>
        <p:txBody>
          <a:bodyPr wrap="square" rtlCol="0">
            <a:spAutoFit/>
          </a:bodyPr>
          <a:lstStyle/>
          <a:p>
            <a:pPr algn="ctr"/>
            <a:r>
              <a:rPr lang="fr-FR" sz="1000" b="1" i="1" dirty="0">
                <a:latin typeface="Arial"/>
                <a:cs typeface="Arial"/>
              </a:rPr>
              <a:t>INGENIEUR </a:t>
            </a:r>
            <a:r>
              <a:rPr lang="fr-FR" sz="1000" b="1" i="1" dirty="0" smtClean="0">
                <a:latin typeface="Arial"/>
                <a:cs typeface="Arial"/>
              </a:rPr>
              <a:t>D’AFFAIRES</a:t>
            </a:r>
          </a:p>
          <a:p>
            <a:pPr algn="ctr"/>
            <a:endParaRPr lang="fr-FR" sz="1000" dirty="0">
              <a:latin typeface="Arial"/>
              <a:cs typeface="Arial"/>
            </a:endParaRPr>
          </a:p>
          <a:p>
            <a:pPr algn="just"/>
            <a:r>
              <a:rPr lang="fr-FR" sz="1000" dirty="0">
                <a:latin typeface="Arial"/>
                <a:cs typeface="Arial"/>
              </a:rPr>
              <a:t>Cadre polyvalent, l’ingénieur d’affaires est un « super commercial » : il prospecte les sociétés pouvant avoir des besoins correspondant à son métier ; il répond aux appels d’offre. Il met au point un cahier des charges et négocie le contrat.</a:t>
            </a:r>
          </a:p>
          <a:p>
            <a:pPr algn="just"/>
            <a:r>
              <a:rPr lang="fr-FR" sz="1000" dirty="0">
                <a:latin typeface="Arial"/>
                <a:cs typeface="Arial"/>
              </a:rPr>
              <a:t>Rattaché au directeur commercial ou à la direction générale, l’ingénieur d’affaires a pour vocation première de servir la clientèle. Il doit pour cela s’assurer de la satisfaction des clients dont il a la responsabilité, détecter les opportunités de projets auprès de ses interlocuteurs habituels mais aussi auprès de nouveaux contacts, de nouveaux services ou encore de nouvelles filiales.</a:t>
            </a:r>
          </a:p>
          <a:p>
            <a:pPr algn="just"/>
            <a:r>
              <a:rPr lang="fr-FR" sz="1000" dirty="0">
                <a:latin typeface="Arial"/>
                <a:cs typeface="Arial"/>
              </a:rPr>
              <a:t>Il promeut l’offre de son entreprise en réponse aux besoins clients. A lui aussi, la formulation des réponses ou propositions techniques et commerciales dont il doit démontrer et soutenir en vue de négocier et finaliser l’acte de vente via l’élaboration d’un contrat de réalisation. Il suit le projet une fois signé et apporte son support aux équipes mobilisées. </a:t>
            </a:r>
          </a:p>
        </p:txBody>
      </p:sp>
      <p:sp>
        <p:nvSpPr>
          <p:cNvPr id="9" name="ZoneTexte 8"/>
          <p:cNvSpPr txBox="1"/>
          <p:nvPr/>
        </p:nvSpPr>
        <p:spPr>
          <a:xfrm>
            <a:off x="457200" y="3668333"/>
            <a:ext cx="3768710" cy="2708434"/>
          </a:xfrm>
          <a:prstGeom prst="rect">
            <a:avLst/>
          </a:prstGeom>
          <a:noFill/>
          <a:ln>
            <a:solidFill>
              <a:srgbClr val="000000"/>
            </a:solidFill>
          </a:ln>
        </p:spPr>
        <p:txBody>
          <a:bodyPr wrap="square" rtlCol="0">
            <a:spAutoFit/>
          </a:bodyPr>
          <a:lstStyle/>
          <a:p>
            <a:pPr algn="ctr"/>
            <a:r>
              <a:rPr lang="fr-FR" sz="1000" b="1" i="1" dirty="0">
                <a:latin typeface="Arial"/>
                <a:cs typeface="Arial"/>
              </a:rPr>
              <a:t>INGENIEUR CHEF DE PROJET (TOUT PROJET</a:t>
            </a:r>
            <a:r>
              <a:rPr lang="fr-FR" sz="1000" b="1" i="1" dirty="0" smtClean="0">
                <a:latin typeface="Arial"/>
                <a:cs typeface="Arial"/>
              </a:rPr>
              <a:t>)</a:t>
            </a:r>
          </a:p>
          <a:p>
            <a:pPr algn="ctr"/>
            <a:endParaRPr lang="fr-FR" sz="1000" b="1" dirty="0">
              <a:latin typeface="Arial"/>
              <a:cs typeface="Arial"/>
            </a:endParaRPr>
          </a:p>
          <a:p>
            <a:pPr algn="just"/>
            <a:r>
              <a:rPr lang="fr-FR" sz="1000" dirty="0">
                <a:latin typeface="Arial"/>
                <a:cs typeface="Arial"/>
              </a:rPr>
              <a:t>Le chef de projet ou chargé de projet est la personne chargée de mener un </a:t>
            </a:r>
            <a:r>
              <a:rPr lang="fr-FR" sz="1000" dirty="0" smtClean="0">
                <a:latin typeface="Arial"/>
                <a:cs typeface="Arial"/>
              </a:rPr>
              <a:t>projet et </a:t>
            </a:r>
            <a:r>
              <a:rPr lang="fr-FR" sz="1000" dirty="0">
                <a:latin typeface="Arial"/>
                <a:cs typeface="Arial"/>
              </a:rPr>
              <a:t>de contrôler son bon déroulement. De manière générale, il dirige ou anime </a:t>
            </a:r>
            <a:r>
              <a:rPr lang="fr-FR" sz="1000" dirty="0" smtClean="0">
                <a:latin typeface="Arial"/>
                <a:cs typeface="Arial"/>
              </a:rPr>
              <a:t>une équipe pendant </a:t>
            </a:r>
            <a:r>
              <a:rPr lang="fr-FR" sz="1000" dirty="0">
                <a:latin typeface="Arial"/>
                <a:cs typeface="Arial"/>
              </a:rPr>
              <a:t>la durée du ou des divers projets dont il a la charge. Ce rôle fait appel à des compétences de </a:t>
            </a:r>
            <a:r>
              <a:rPr lang="fr-FR" sz="1000" dirty="0" smtClean="0">
                <a:latin typeface="Arial"/>
                <a:cs typeface="Arial"/>
              </a:rPr>
              <a:t>gestion de projet, </a:t>
            </a:r>
            <a:r>
              <a:rPr lang="fr-FR" sz="1000" dirty="0">
                <a:latin typeface="Arial"/>
                <a:cs typeface="Arial"/>
              </a:rPr>
              <a:t>de bonnes capacités relationnelles, ainsi que des connaissances techniques dans les domaines concernés. Le terme s'applique dans divers secteurs, tels que </a:t>
            </a:r>
            <a:r>
              <a:rPr lang="fr-FR" sz="1000" dirty="0" smtClean="0">
                <a:latin typeface="Arial"/>
                <a:cs typeface="Arial"/>
              </a:rPr>
              <a:t>le BTP, l’ingénierie industrielle, logicielle, </a:t>
            </a:r>
            <a:r>
              <a:rPr lang="fr-FR" sz="1000" dirty="0">
                <a:latin typeface="Arial"/>
                <a:cs typeface="Arial"/>
              </a:rPr>
              <a:t>le </a:t>
            </a:r>
            <a:r>
              <a:rPr lang="fr-FR" sz="1000" dirty="0" smtClean="0">
                <a:latin typeface="Arial"/>
                <a:cs typeface="Arial"/>
              </a:rPr>
              <a:t>marketing </a:t>
            </a:r>
            <a:r>
              <a:rPr lang="fr-FR" sz="1000" dirty="0">
                <a:latin typeface="Arial"/>
                <a:cs typeface="Arial"/>
              </a:rPr>
              <a:t>et la </a:t>
            </a:r>
            <a:r>
              <a:rPr lang="fr-FR" sz="1000" dirty="0" smtClean="0">
                <a:latin typeface="Arial"/>
                <a:cs typeface="Arial"/>
              </a:rPr>
              <a:t>communication, </a:t>
            </a:r>
            <a:r>
              <a:rPr lang="fr-FR" sz="1000" dirty="0">
                <a:latin typeface="Arial"/>
                <a:cs typeface="Arial"/>
              </a:rPr>
              <a:t>pour la conception ou la modification de </a:t>
            </a:r>
            <a:r>
              <a:rPr lang="fr-FR" sz="1000" dirty="0" smtClean="0">
                <a:latin typeface="Arial"/>
                <a:cs typeface="Arial"/>
              </a:rPr>
              <a:t>produits, </a:t>
            </a:r>
            <a:r>
              <a:rPr lang="fr-FR" sz="1000" dirty="0">
                <a:latin typeface="Arial"/>
                <a:cs typeface="Arial"/>
              </a:rPr>
              <a:t>de services, de systèmes, ou bien la mise en place de nouveaux procédés ou démarches (par exemple la </a:t>
            </a:r>
            <a:r>
              <a:rPr lang="fr-FR" sz="1000" dirty="0" smtClean="0">
                <a:latin typeface="Arial"/>
                <a:cs typeface="Arial"/>
              </a:rPr>
              <a:t>démarche qualité, la gestion de la relation client, etc..).</a:t>
            </a:r>
            <a:endParaRPr lang="fr-FR" sz="1000" dirty="0">
              <a:latin typeface="Arial"/>
              <a:cs typeface="Arial"/>
            </a:endParaRPr>
          </a:p>
          <a:p>
            <a:pPr algn="just"/>
            <a:endParaRPr lang="fr-FR" sz="1000" dirty="0" smtClean="0">
              <a:latin typeface="Arial"/>
              <a:cs typeface="Arial"/>
            </a:endParaRPr>
          </a:p>
          <a:p>
            <a:pPr algn="just"/>
            <a:endParaRPr lang="fr-FR" sz="1000" dirty="0">
              <a:latin typeface="Arial"/>
              <a:cs typeface="Arial"/>
            </a:endParaRPr>
          </a:p>
        </p:txBody>
      </p:sp>
      <p:sp>
        <p:nvSpPr>
          <p:cNvPr id="10" name="ZoneTexte 9"/>
          <p:cNvSpPr txBox="1"/>
          <p:nvPr/>
        </p:nvSpPr>
        <p:spPr>
          <a:xfrm>
            <a:off x="4440782" y="3665601"/>
            <a:ext cx="4347190" cy="2708434"/>
          </a:xfrm>
          <a:prstGeom prst="rect">
            <a:avLst/>
          </a:prstGeom>
          <a:noFill/>
          <a:ln>
            <a:solidFill>
              <a:srgbClr val="000000"/>
            </a:solidFill>
          </a:ln>
        </p:spPr>
        <p:txBody>
          <a:bodyPr wrap="square" rtlCol="0">
            <a:spAutoFit/>
          </a:bodyPr>
          <a:lstStyle/>
          <a:p>
            <a:pPr algn="ctr"/>
            <a:r>
              <a:rPr lang="fr-FR" sz="1000" b="1" i="1" dirty="0">
                <a:latin typeface="Arial"/>
                <a:cs typeface="Arial"/>
              </a:rPr>
              <a:t>INGENIEUR CHEF DE PROJET </a:t>
            </a:r>
            <a:r>
              <a:rPr lang="fr-FR" sz="1000" b="1" i="1" dirty="0" smtClean="0">
                <a:latin typeface="Arial"/>
                <a:cs typeface="Arial"/>
              </a:rPr>
              <a:t>INFORMATIQUE</a:t>
            </a:r>
          </a:p>
          <a:p>
            <a:pPr algn="ctr"/>
            <a:endParaRPr lang="fr-FR" sz="1000" dirty="0">
              <a:latin typeface="Arial"/>
              <a:cs typeface="Arial"/>
            </a:endParaRPr>
          </a:p>
          <a:p>
            <a:pPr algn="just"/>
            <a:r>
              <a:rPr lang="fr-FR" sz="1000" dirty="0">
                <a:latin typeface="Arial"/>
                <a:cs typeface="Arial"/>
              </a:rPr>
              <a:t>Avec son équipe, le chef de projet informatique a pour mission d’intégrer un progiciel ou de développer une solution spécifique adaptée à la demande d’un client ou des utilisateurs internes d’une entreprise. Il doit assurer la gestion du projet en respectant les coûts, veiller au respect du planning, des délais, du cahier des charges et des contraintes techniques.</a:t>
            </a:r>
            <a:br>
              <a:rPr lang="fr-FR" sz="1000" dirty="0">
                <a:latin typeface="Arial"/>
                <a:cs typeface="Arial"/>
              </a:rPr>
            </a:br>
            <a:r>
              <a:rPr lang="fr-FR" sz="1000" dirty="0">
                <a:latin typeface="Arial"/>
                <a:cs typeface="Arial"/>
              </a:rPr>
              <a:t>Son intervention commence dès la phase d’étude : temps de réalisation, budget, nombre de développeurs… Lorsque le projet est mis en route commence un gros travail de coordination. C'est le chef de projet informatique qui est chargé de superviser la mise au point de la solution </a:t>
            </a:r>
            <a:r>
              <a:rPr lang="fr-FR" sz="1000" dirty="0" smtClean="0">
                <a:latin typeface="Arial"/>
                <a:cs typeface="Arial"/>
              </a:rPr>
              <a:t>informatique. Dans</a:t>
            </a:r>
            <a:r>
              <a:rPr lang="fr-FR" sz="1000" dirty="0">
                <a:latin typeface="Arial"/>
                <a:cs typeface="Arial"/>
              </a:rPr>
              <a:t> </a:t>
            </a:r>
            <a:r>
              <a:rPr lang="fr-FR" sz="1000" dirty="0" smtClean="0">
                <a:latin typeface="Arial"/>
                <a:cs typeface="Arial"/>
              </a:rPr>
              <a:t>la phase </a:t>
            </a:r>
            <a:r>
              <a:rPr lang="fr-FR" sz="1000" dirty="0">
                <a:latin typeface="Arial"/>
                <a:cs typeface="Arial"/>
              </a:rPr>
              <a:t>finale, le chef de projet participe à la mise en place de l’outil et recueille, si nécessaire, les améliorations à envisager. </a:t>
            </a:r>
            <a:br>
              <a:rPr lang="fr-FR" sz="1000" dirty="0">
                <a:latin typeface="Arial"/>
                <a:cs typeface="Arial"/>
              </a:rPr>
            </a:br>
            <a:r>
              <a:rPr lang="fr-FR" sz="1000" dirty="0">
                <a:latin typeface="Arial"/>
                <a:cs typeface="Arial"/>
              </a:rPr>
              <a:t>Il peut exercer chez un éditeur, dans une société de services et d’ingénierie informatiques (SSII) ou au sein d’une entreprise utilisatrice (banque, entreprises publiques, industrielles, grande distribution, automobile, télécommunications, etc..). </a:t>
            </a:r>
          </a:p>
        </p:txBody>
      </p:sp>
      <p:grpSp>
        <p:nvGrpSpPr>
          <p:cNvPr id="11" name="Grouper 10"/>
          <p:cNvGrpSpPr/>
          <p:nvPr/>
        </p:nvGrpSpPr>
        <p:grpSpPr>
          <a:xfrm>
            <a:off x="457201" y="148962"/>
            <a:ext cx="963539" cy="605075"/>
            <a:chOff x="1697111" y="1968119"/>
            <a:chExt cx="963539" cy="605075"/>
          </a:xfrm>
        </p:grpSpPr>
        <p:grpSp>
          <p:nvGrpSpPr>
            <p:cNvPr id="12" name="Grouper 11"/>
            <p:cNvGrpSpPr/>
            <p:nvPr/>
          </p:nvGrpSpPr>
          <p:grpSpPr>
            <a:xfrm>
              <a:off x="1702341" y="2083472"/>
              <a:ext cx="917318" cy="416660"/>
              <a:chOff x="1702341" y="2083472"/>
              <a:chExt cx="5690662" cy="2499370"/>
            </a:xfrm>
          </p:grpSpPr>
          <p:sp>
            <p:nvSpPr>
              <p:cNvPr id="21" name="Freeform 8"/>
              <p:cNvSpPr>
                <a:spLocks/>
              </p:cNvSpPr>
              <p:nvPr/>
            </p:nvSpPr>
            <p:spPr bwMode="auto">
              <a:xfrm>
                <a:off x="1702341" y="2083472"/>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66FF66"/>
              </a:solidFill>
              <a:ln w="9525">
                <a:solidFill>
                  <a:schemeClr val="tx1"/>
                </a:solidFill>
                <a:round/>
                <a:headEnd/>
                <a:tailEnd/>
              </a:ln>
              <a:effectLst/>
            </p:spPr>
            <p:txBody>
              <a:bodyPr/>
              <a:lstStyle/>
              <a:p>
                <a:endParaRPr lang="fr-FR"/>
              </a:p>
            </p:txBody>
          </p:sp>
          <p:sp>
            <p:nvSpPr>
              <p:cNvPr id="22" name="Freeform 9"/>
              <p:cNvSpPr>
                <a:spLocks/>
              </p:cNvSpPr>
              <p:nvPr/>
            </p:nvSpPr>
            <p:spPr bwMode="auto">
              <a:xfrm flipH="1">
                <a:off x="3125008" y="2083472"/>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99FF66"/>
              </a:solidFill>
              <a:ln w="9525">
                <a:solidFill>
                  <a:schemeClr val="tx1"/>
                </a:solidFill>
                <a:round/>
                <a:headEnd/>
                <a:tailEnd/>
              </a:ln>
              <a:effectLst/>
            </p:spPr>
            <p:txBody>
              <a:bodyPr/>
              <a:lstStyle/>
              <a:p>
                <a:endParaRPr lang="fr-FR"/>
              </a:p>
            </p:txBody>
          </p:sp>
          <p:sp>
            <p:nvSpPr>
              <p:cNvPr id="23" name="Freeform 11"/>
              <p:cNvSpPr>
                <a:spLocks/>
              </p:cNvSpPr>
              <p:nvPr/>
            </p:nvSpPr>
            <p:spPr bwMode="auto">
              <a:xfrm>
                <a:off x="1702341" y="3628073"/>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sp>
            <p:nvSpPr>
              <p:cNvPr id="24" name="Freeform 18"/>
              <p:cNvSpPr>
                <a:spLocks/>
              </p:cNvSpPr>
              <p:nvPr/>
            </p:nvSpPr>
            <p:spPr bwMode="auto">
              <a:xfrm flipV="1">
                <a:off x="4547672" y="2558734"/>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FFCC"/>
              </a:solidFill>
              <a:ln w="9525">
                <a:solidFill>
                  <a:schemeClr val="tx1"/>
                </a:solidFill>
                <a:round/>
                <a:headEnd/>
                <a:tailEnd/>
              </a:ln>
              <a:effectLst/>
            </p:spPr>
            <p:txBody>
              <a:bodyPr/>
              <a:lstStyle/>
              <a:p>
                <a:endParaRPr lang="fr-FR"/>
              </a:p>
            </p:txBody>
          </p:sp>
          <p:sp>
            <p:nvSpPr>
              <p:cNvPr id="25" name="Freeform 19"/>
              <p:cNvSpPr>
                <a:spLocks/>
              </p:cNvSpPr>
              <p:nvPr/>
            </p:nvSpPr>
            <p:spPr bwMode="auto">
              <a:xfrm flipH="1" flipV="1">
                <a:off x="5970339" y="2558734"/>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CCFF"/>
              </a:solidFill>
              <a:ln w="9525">
                <a:solidFill>
                  <a:schemeClr val="tx1"/>
                </a:solidFill>
                <a:round/>
                <a:headEnd/>
                <a:tailEnd/>
              </a:ln>
              <a:effectLst/>
            </p:spPr>
            <p:txBody>
              <a:bodyPr/>
              <a:lstStyle/>
              <a:p>
                <a:endParaRPr lang="fr-FR"/>
              </a:p>
            </p:txBody>
          </p:sp>
          <p:sp>
            <p:nvSpPr>
              <p:cNvPr id="26" name="Freeform 20"/>
              <p:cNvSpPr>
                <a:spLocks/>
              </p:cNvSpPr>
              <p:nvPr/>
            </p:nvSpPr>
            <p:spPr bwMode="auto">
              <a:xfrm flipV="1">
                <a:off x="4547672" y="2202287"/>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grpSp>
        <p:sp>
          <p:nvSpPr>
            <p:cNvPr id="13" name="Text Box 22"/>
            <p:cNvSpPr txBox="1">
              <a:spLocks noChangeArrowheads="1"/>
            </p:cNvSpPr>
            <p:nvPr/>
          </p:nvSpPr>
          <p:spPr bwMode="auto">
            <a:xfrm>
              <a:off x="1697111" y="2090808"/>
              <a:ext cx="245990" cy="307777"/>
            </a:xfrm>
            <a:prstGeom prst="rect">
              <a:avLst/>
            </a:prstGeom>
            <a:noFill/>
            <a:ln w="9525">
              <a:noFill/>
              <a:miter lim="800000"/>
              <a:headEnd/>
              <a:tailEnd/>
            </a:ln>
            <a:effectLst/>
          </p:spPr>
          <p:txBody>
            <a:bodyPr wrap="square">
              <a:spAutoFit/>
            </a:bodyPr>
            <a:lstStyle/>
            <a:p>
              <a:r>
                <a:rPr lang="fr-FR" sz="1400" dirty="0" smtClean="0"/>
                <a:t>I</a:t>
              </a:r>
              <a:endParaRPr lang="fr-FR" sz="1400" dirty="0"/>
            </a:p>
          </p:txBody>
        </p:sp>
        <p:sp>
          <p:nvSpPr>
            <p:cNvPr id="14" name="Text Box 23"/>
            <p:cNvSpPr txBox="1">
              <a:spLocks noChangeArrowheads="1"/>
            </p:cNvSpPr>
            <p:nvPr/>
          </p:nvSpPr>
          <p:spPr bwMode="auto">
            <a:xfrm>
              <a:off x="1912605" y="2082273"/>
              <a:ext cx="265446" cy="307777"/>
            </a:xfrm>
            <a:prstGeom prst="rect">
              <a:avLst/>
            </a:prstGeom>
            <a:noFill/>
            <a:ln w="9525">
              <a:noFill/>
              <a:miter lim="800000"/>
              <a:headEnd/>
              <a:tailEnd/>
            </a:ln>
            <a:effectLst/>
          </p:spPr>
          <p:txBody>
            <a:bodyPr wrap="square">
              <a:spAutoFit/>
            </a:bodyPr>
            <a:lstStyle/>
            <a:p>
              <a:r>
                <a:rPr lang="fr-FR" sz="1400" dirty="0" smtClean="0"/>
                <a:t>C</a:t>
              </a:r>
              <a:endParaRPr lang="fr-FR" sz="1400" dirty="0"/>
            </a:p>
          </p:txBody>
        </p:sp>
        <p:sp>
          <p:nvSpPr>
            <p:cNvPr id="15" name="Text Box 24"/>
            <p:cNvSpPr txBox="1">
              <a:spLocks noChangeArrowheads="1"/>
            </p:cNvSpPr>
            <p:nvPr/>
          </p:nvSpPr>
          <p:spPr bwMode="auto">
            <a:xfrm>
              <a:off x="2116106" y="2163807"/>
              <a:ext cx="303539" cy="307777"/>
            </a:xfrm>
            <a:prstGeom prst="rect">
              <a:avLst/>
            </a:prstGeom>
            <a:noFill/>
            <a:ln w="9525">
              <a:noFill/>
              <a:miter lim="800000"/>
              <a:headEnd/>
              <a:tailEnd/>
            </a:ln>
            <a:effectLst/>
          </p:spPr>
          <p:txBody>
            <a:bodyPr wrap="none">
              <a:spAutoFit/>
            </a:bodyPr>
            <a:lstStyle/>
            <a:p>
              <a:r>
                <a:rPr lang="fr-FR" sz="1400" dirty="0" smtClean="0"/>
                <a:t>O</a:t>
              </a:r>
              <a:endParaRPr lang="fr-FR" sz="1400" dirty="0"/>
            </a:p>
          </p:txBody>
        </p:sp>
        <p:sp>
          <p:nvSpPr>
            <p:cNvPr id="16" name="Text Box 25"/>
            <p:cNvSpPr txBox="1">
              <a:spLocks noChangeArrowheads="1"/>
            </p:cNvSpPr>
            <p:nvPr/>
          </p:nvSpPr>
          <p:spPr bwMode="auto">
            <a:xfrm>
              <a:off x="2334743" y="2163401"/>
              <a:ext cx="325907" cy="307777"/>
            </a:xfrm>
            <a:prstGeom prst="rect">
              <a:avLst/>
            </a:prstGeom>
            <a:noFill/>
            <a:ln w="9525">
              <a:noFill/>
              <a:miter lim="800000"/>
              <a:headEnd/>
              <a:tailEnd/>
            </a:ln>
            <a:effectLst/>
          </p:spPr>
          <p:txBody>
            <a:bodyPr wrap="square">
              <a:spAutoFit/>
            </a:bodyPr>
            <a:lstStyle/>
            <a:p>
              <a:r>
                <a:rPr lang="fr-FR" sz="1400" dirty="0" smtClean="0"/>
                <a:t>M</a:t>
              </a:r>
              <a:endParaRPr lang="fr-FR" sz="1400" dirty="0"/>
            </a:p>
          </p:txBody>
        </p:sp>
        <p:sp>
          <p:nvSpPr>
            <p:cNvPr id="17" name="Text Box 42"/>
            <p:cNvSpPr txBox="1">
              <a:spLocks noChangeArrowheads="1"/>
            </p:cNvSpPr>
            <p:nvPr/>
          </p:nvSpPr>
          <p:spPr bwMode="auto">
            <a:xfrm>
              <a:off x="1718965" y="2318357"/>
              <a:ext cx="404378" cy="184666"/>
            </a:xfrm>
            <a:prstGeom prst="rect">
              <a:avLst/>
            </a:prstGeom>
            <a:noFill/>
            <a:ln w="9525">
              <a:noFill/>
              <a:miter lim="800000"/>
              <a:headEnd/>
              <a:tailEnd/>
            </a:ln>
            <a:effectLst/>
          </p:spPr>
          <p:txBody>
            <a:bodyPr wrap="none">
              <a:spAutoFit/>
            </a:bodyPr>
            <a:lstStyle/>
            <a:p>
              <a:r>
                <a:rPr lang="fr-FR" sz="600" dirty="0" smtClean="0"/>
                <a:t>Projets</a:t>
              </a:r>
              <a:endParaRPr lang="fr-FR" sz="600" dirty="0"/>
            </a:p>
          </p:txBody>
        </p:sp>
        <p:sp>
          <p:nvSpPr>
            <p:cNvPr id="18" name="Text Box 43"/>
            <p:cNvSpPr txBox="1">
              <a:spLocks noChangeArrowheads="1"/>
            </p:cNvSpPr>
            <p:nvPr/>
          </p:nvSpPr>
          <p:spPr bwMode="auto">
            <a:xfrm>
              <a:off x="1904175" y="1968119"/>
              <a:ext cx="506832" cy="184666"/>
            </a:xfrm>
            <a:prstGeom prst="rect">
              <a:avLst/>
            </a:prstGeom>
            <a:noFill/>
            <a:ln w="9525">
              <a:noFill/>
              <a:miter lim="800000"/>
              <a:headEnd/>
              <a:tailEnd/>
            </a:ln>
            <a:effectLst/>
          </p:spPr>
          <p:txBody>
            <a:bodyPr wrap="none">
              <a:spAutoFit/>
            </a:bodyPr>
            <a:lstStyle/>
            <a:p>
              <a:r>
                <a:rPr lang="fr-FR" sz="600" dirty="0" smtClean="0"/>
                <a:t>Entreprise</a:t>
              </a:r>
              <a:endParaRPr lang="fr-FR" sz="600" dirty="0"/>
            </a:p>
          </p:txBody>
        </p:sp>
        <p:sp>
          <p:nvSpPr>
            <p:cNvPr id="19" name="Text Box 43"/>
            <p:cNvSpPr txBox="1">
              <a:spLocks noChangeArrowheads="1"/>
            </p:cNvSpPr>
            <p:nvPr/>
          </p:nvSpPr>
          <p:spPr bwMode="auto">
            <a:xfrm>
              <a:off x="2159463" y="2066134"/>
              <a:ext cx="479618" cy="184666"/>
            </a:xfrm>
            <a:prstGeom prst="rect">
              <a:avLst/>
            </a:prstGeom>
            <a:noFill/>
            <a:ln w="9525">
              <a:noFill/>
              <a:miter lim="800000"/>
              <a:headEnd/>
              <a:tailEnd/>
            </a:ln>
            <a:effectLst/>
          </p:spPr>
          <p:txBody>
            <a:bodyPr wrap="none">
              <a:spAutoFit/>
            </a:bodyPr>
            <a:lstStyle/>
            <a:p>
              <a:r>
                <a:rPr lang="fr-FR" sz="600" dirty="0" smtClean="0"/>
                <a:t>Systèmes</a:t>
              </a:r>
              <a:endParaRPr lang="fr-FR" sz="600" dirty="0"/>
            </a:p>
          </p:txBody>
        </p:sp>
        <p:sp>
          <p:nvSpPr>
            <p:cNvPr id="20" name="Text Box 42"/>
            <p:cNvSpPr txBox="1">
              <a:spLocks noChangeArrowheads="1"/>
            </p:cNvSpPr>
            <p:nvPr/>
          </p:nvSpPr>
          <p:spPr bwMode="auto">
            <a:xfrm>
              <a:off x="1952770" y="2388528"/>
              <a:ext cx="405197" cy="184666"/>
            </a:xfrm>
            <a:prstGeom prst="rect">
              <a:avLst/>
            </a:prstGeom>
            <a:noFill/>
            <a:ln w="9525">
              <a:noFill/>
              <a:miter lim="800000"/>
              <a:headEnd/>
              <a:tailEnd/>
            </a:ln>
            <a:effectLst/>
          </p:spPr>
          <p:txBody>
            <a:bodyPr wrap="square">
              <a:spAutoFit/>
            </a:bodyPr>
            <a:lstStyle/>
            <a:p>
              <a:r>
                <a:rPr lang="fr-FR" sz="600" dirty="0" smtClean="0"/>
                <a:t>Equipe</a:t>
              </a:r>
              <a:endParaRPr lang="fr-FR" sz="600" dirty="0"/>
            </a:p>
          </p:txBody>
        </p:sp>
      </p:grpSp>
      <p:sp>
        <p:nvSpPr>
          <p:cNvPr id="27" name="Espace réservé du numéro de diapositive 26"/>
          <p:cNvSpPr>
            <a:spLocks noGrp="1"/>
          </p:cNvSpPr>
          <p:nvPr>
            <p:ph type="sldNum" sz="quarter" idx="12"/>
          </p:nvPr>
        </p:nvSpPr>
        <p:spPr/>
        <p:txBody>
          <a:bodyPr/>
          <a:lstStyle/>
          <a:p>
            <a:fld id="{2AAE9C9E-59FF-A045-A040-9F90E726B2EE}" type="slidenum">
              <a:rPr lang="fr-FR" smtClean="0"/>
              <a:t>3</a:t>
            </a:fld>
            <a:endParaRPr lang="fr-FR"/>
          </a:p>
        </p:txBody>
      </p:sp>
    </p:spTree>
    <p:extLst>
      <p:ext uri="{BB962C8B-B14F-4D97-AF65-F5344CB8AC3E}">
        <p14:creationId xmlns:p14="http://schemas.microsoft.com/office/powerpoint/2010/main" val="517672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2AAE9C9E-59FF-A045-A040-9F90E726B2EE}" type="slidenum">
              <a:rPr lang="fr-FR" smtClean="0"/>
              <a:t>4</a:t>
            </a:fld>
            <a:endParaRPr lang="fr-FR"/>
          </a:p>
        </p:txBody>
      </p:sp>
      <p:sp>
        <p:nvSpPr>
          <p:cNvPr id="6" name="ZoneTexte 5"/>
          <p:cNvSpPr txBox="1"/>
          <p:nvPr/>
        </p:nvSpPr>
        <p:spPr>
          <a:xfrm>
            <a:off x="3052268" y="389243"/>
            <a:ext cx="3136007" cy="800219"/>
          </a:xfrm>
          <a:prstGeom prst="rect">
            <a:avLst/>
          </a:prstGeom>
          <a:noFill/>
        </p:spPr>
        <p:txBody>
          <a:bodyPr wrap="none" rtlCol="0">
            <a:spAutoFit/>
          </a:bodyPr>
          <a:lstStyle/>
          <a:p>
            <a:pPr algn="ctr"/>
            <a:r>
              <a:rPr lang="fr-FR" sz="2800" b="1" dirty="0" smtClean="0"/>
              <a:t>ICOM : QUOI ?</a:t>
            </a:r>
            <a:endParaRPr lang="fr-FR" sz="2800" b="1" dirty="0"/>
          </a:p>
          <a:p>
            <a:r>
              <a:rPr lang="fr-FR" dirty="0" smtClean="0">
                <a:latin typeface="Arial"/>
                <a:cs typeface="Arial"/>
              </a:rPr>
              <a:t>4 domaines de </a:t>
            </a:r>
            <a:r>
              <a:rPr lang="fr-FR" dirty="0" smtClean="0">
                <a:solidFill>
                  <a:srgbClr val="FF0000"/>
                </a:solidFill>
                <a:latin typeface="Arial"/>
                <a:cs typeface="Arial"/>
              </a:rPr>
              <a:t>compétences</a:t>
            </a:r>
            <a:endParaRPr lang="fr-FR" dirty="0">
              <a:solidFill>
                <a:srgbClr val="FF0000"/>
              </a:solidFill>
              <a:latin typeface="Arial"/>
              <a:cs typeface="Arial"/>
            </a:endParaRPr>
          </a:p>
        </p:txBody>
      </p:sp>
      <p:sp>
        <p:nvSpPr>
          <p:cNvPr id="7" name="Oval 11"/>
          <p:cNvSpPr>
            <a:spLocks noChangeArrowheads="1"/>
          </p:cNvSpPr>
          <p:nvPr/>
        </p:nvSpPr>
        <p:spPr bwMode="auto">
          <a:xfrm>
            <a:off x="1088478" y="1250854"/>
            <a:ext cx="3155456" cy="1290147"/>
          </a:xfrm>
          <a:prstGeom prst="ellipse">
            <a:avLst/>
          </a:prstGeom>
          <a:solidFill>
            <a:schemeClr val="tx2">
              <a:lumMod val="60000"/>
              <a:lumOff val="40000"/>
            </a:schemeClr>
          </a:solidFill>
          <a:ln w="9525">
            <a:solidFill>
              <a:schemeClr val="tx1"/>
            </a:solidFill>
            <a:round/>
            <a:headEnd/>
            <a:tailEnd/>
          </a:ln>
        </p:spPr>
        <p:txBody>
          <a:bodyPr wrap="none" anchor="ctr"/>
          <a:lstStyle/>
          <a:p>
            <a:pPr algn="ctr"/>
            <a:r>
              <a:rPr lang="fr-FR" b="1" dirty="0"/>
              <a:t>PROJETS</a:t>
            </a:r>
          </a:p>
          <a:p>
            <a:pPr algn="ctr"/>
            <a:r>
              <a:rPr lang="fr-FR" b="1" dirty="0"/>
              <a:t>(MPRO)</a:t>
            </a:r>
            <a:endParaRPr lang="en-US" b="1" dirty="0"/>
          </a:p>
        </p:txBody>
      </p:sp>
      <p:sp>
        <p:nvSpPr>
          <p:cNvPr id="8" name="Oval 6"/>
          <p:cNvSpPr>
            <a:spLocks noChangeArrowheads="1"/>
          </p:cNvSpPr>
          <p:nvPr/>
        </p:nvSpPr>
        <p:spPr bwMode="auto">
          <a:xfrm>
            <a:off x="4923157" y="1250854"/>
            <a:ext cx="3260086" cy="1332488"/>
          </a:xfrm>
          <a:prstGeom prst="ellipse">
            <a:avLst/>
          </a:prstGeom>
          <a:solidFill>
            <a:schemeClr val="tx2">
              <a:lumMod val="60000"/>
              <a:lumOff val="40000"/>
            </a:schemeClr>
          </a:solidFill>
          <a:ln w="9525">
            <a:solidFill>
              <a:schemeClr val="tx1"/>
            </a:solidFill>
            <a:round/>
            <a:headEnd/>
            <a:tailEnd/>
          </a:ln>
        </p:spPr>
        <p:txBody>
          <a:bodyPr wrap="none" anchor="ctr"/>
          <a:lstStyle/>
          <a:p>
            <a:pPr algn="ctr"/>
            <a:r>
              <a:rPr lang="fr-FR" b="1"/>
              <a:t>ENTREPRISE</a:t>
            </a:r>
          </a:p>
          <a:p>
            <a:pPr algn="ctr"/>
            <a:r>
              <a:rPr lang="fr-FR" b="1"/>
              <a:t>(MSOE)</a:t>
            </a:r>
            <a:endParaRPr lang="en-US" b="1"/>
          </a:p>
        </p:txBody>
      </p:sp>
      <p:sp>
        <p:nvSpPr>
          <p:cNvPr id="9" name="Oval 9"/>
          <p:cNvSpPr>
            <a:spLocks noChangeArrowheads="1"/>
          </p:cNvSpPr>
          <p:nvPr/>
        </p:nvSpPr>
        <p:spPr bwMode="auto">
          <a:xfrm>
            <a:off x="986289" y="2670340"/>
            <a:ext cx="3257644" cy="1282018"/>
          </a:xfrm>
          <a:prstGeom prst="ellipse">
            <a:avLst/>
          </a:prstGeom>
          <a:solidFill>
            <a:schemeClr val="tx2">
              <a:lumMod val="60000"/>
              <a:lumOff val="40000"/>
            </a:schemeClr>
          </a:solidFill>
          <a:ln w="9525">
            <a:solidFill>
              <a:schemeClr val="tx1"/>
            </a:solidFill>
            <a:round/>
            <a:headEnd/>
            <a:tailEnd/>
          </a:ln>
        </p:spPr>
        <p:txBody>
          <a:bodyPr wrap="none" anchor="ctr"/>
          <a:lstStyle/>
          <a:p>
            <a:pPr algn="ctr"/>
            <a:r>
              <a:rPr lang="fr-FR" b="1" dirty="0"/>
              <a:t>EQUIPES</a:t>
            </a:r>
          </a:p>
          <a:p>
            <a:pPr algn="ctr"/>
            <a:r>
              <a:rPr lang="fr-FR" b="1" dirty="0"/>
              <a:t>(MEQUIP)</a:t>
            </a:r>
            <a:endParaRPr lang="en-US" b="1" dirty="0"/>
          </a:p>
        </p:txBody>
      </p:sp>
      <p:sp>
        <p:nvSpPr>
          <p:cNvPr id="12" name="ZoneTexte 11"/>
          <p:cNvSpPr txBox="1"/>
          <p:nvPr/>
        </p:nvSpPr>
        <p:spPr>
          <a:xfrm>
            <a:off x="832103" y="4810044"/>
            <a:ext cx="7430526" cy="1200329"/>
          </a:xfrm>
          <a:prstGeom prst="rect">
            <a:avLst/>
          </a:prstGeom>
          <a:noFill/>
        </p:spPr>
        <p:txBody>
          <a:bodyPr wrap="square" rtlCol="0">
            <a:spAutoFit/>
          </a:bodyPr>
          <a:lstStyle/>
          <a:p>
            <a:pPr algn="just"/>
            <a:r>
              <a:rPr lang="fr-FR" dirty="0">
                <a:latin typeface="Arial"/>
                <a:cs typeface="Arial"/>
              </a:rPr>
              <a:t>L</a:t>
            </a:r>
            <a:r>
              <a:rPr lang="fr-FR" dirty="0" smtClean="0">
                <a:latin typeface="Arial"/>
                <a:cs typeface="Arial"/>
              </a:rPr>
              <a:t>e choix de ces 4 domaines est dicté à la fois par la recherche actuelle de telles compétences dans les sociétés de conseil et par la persistance dans le temps de la demande d'ingénierie conseil exigeant des compétences de management dans ces 4 domaines.</a:t>
            </a:r>
            <a:endParaRPr lang="fr-FR" dirty="0">
              <a:latin typeface="Arial"/>
              <a:cs typeface="Arial"/>
            </a:endParaRPr>
          </a:p>
        </p:txBody>
      </p:sp>
      <p:sp>
        <p:nvSpPr>
          <p:cNvPr id="14" name="Rectangle 13"/>
          <p:cNvSpPr/>
          <p:nvPr/>
        </p:nvSpPr>
        <p:spPr>
          <a:xfrm>
            <a:off x="576547" y="465023"/>
            <a:ext cx="8087449" cy="5897550"/>
          </a:xfrm>
          <a:prstGeom prst="rect">
            <a:avLst/>
          </a:prstGeom>
          <a:no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5" name="Oval 6"/>
          <p:cNvSpPr>
            <a:spLocks noChangeArrowheads="1"/>
          </p:cNvSpPr>
          <p:nvPr/>
        </p:nvSpPr>
        <p:spPr bwMode="auto">
          <a:xfrm>
            <a:off x="4923157" y="2670340"/>
            <a:ext cx="3260086" cy="1282018"/>
          </a:xfrm>
          <a:prstGeom prst="ellipse">
            <a:avLst/>
          </a:prstGeom>
          <a:solidFill>
            <a:schemeClr val="tx2">
              <a:lumMod val="60000"/>
              <a:lumOff val="40000"/>
            </a:schemeClr>
          </a:solidFill>
          <a:ln w="9525">
            <a:solidFill>
              <a:schemeClr val="tx1"/>
            </a:solidFill>
            <a:round/>
            <a:headEnd/>
            <a:tailEnd/>
          </a:ln>
        </p:spPr>
        <p:txBody>
          <a:bodyPr wrap="none" anchor="ctr"/>
          <a:lstStyle/>
          <a:p>
            <a:pPr algn="ctr"/>
            <a:endParaRPr lang="en-US" b="1" dirty="0"/>
          </a:p>
        </p:txBody>
      </p:sp>
      <p:sp>
        <p:nvSpPr>
          <p:cNvPr id="11" name="ZoneTexte 10"/>
          <p:cNvSpPr txBox="1"/>
          <p:nvPr/>
        </p:nvSpPr>
        <p:spPr>
          <a:xfrm>
            <a:off x="5376204" y="2752029"/>
            <a:ext cx="2419146" cy="1200329"/>
          </a:xfrm>
          <a:prstGeom prst="rect">
            <a:avLst/>
          </a:prstGeom>
          <a:noFill/>
        </p:spPr>
        <p:txBody>
          <a:bodyPr wrap="square" rtlCol="0">
            <a:spAutoFit/>
          </a:bodyPr>
          <a:lstStyle/>
          <a:p>
            <a:pPr algn="ctr"/>
            <a:r>
              <a:rPr lang="fr-FR" b="1" dirty="0" smtClean="0"/>
              <a:t>SYSTEMES DE </a:t>
            </a:r>
          </a:p>
          <a:p>
            <a:pPr algn="ctr"/>
            <a:r>
              <a:rPr lang="fr-FR" b="1" dirty="0" smtClean="0"/>
              <a:t>TRAITEMENT</a:t>
            </a:r>
            <a:r>
              <a:rPr lang="fr-FR" b="1" dirty="0"/>
              <a:t> </a:t>
            </a:r>
            <a:r>
              <a:rPr lang="fr-FR" b="1" dirty="0" smtClean="0"/>
              <a:t>DE</a:t>
            </a:r>
          </a:p>
          <a:p>
            <a:pPr algn="ctr"/>
            <a:r>
              <a:rPr lang="fr-FR" b="1" dirty="0" smtClean="0"/>
              <a:t>L’INFORMATION</a:t>
            </a:r>
          </a:p>
          <a:p>
            <a:pPr algn="ctr"/>
            <a:r>
              <a:rPr lang="fr-FR" b="1" dirty="0" smtClean="0"/>
              <a:t>(MSTI)</a:t>
            </a:r>
            <a:endParaRPr lang="fr-FR" b="1" dirty="0"/>
          </a:p>
        </p:txBody>
      </p:sp>
      <p:grpSp>
        <p:nvGrpSpPr>
          <p:cNvPr id="16" name="Grouper 15"/>
          <p:cNvGrpSpPr/>
          <p:nvPr/>
        </p:nvGrpSpPr>
        <p:grpSpPr>
          <a:xfrm>
            <a:off x="264564" y="164988"/>
            <a:ext cx="963539" cy="605075"/>
            <a:chOff x="1697111" y="1968119"/>
            <a:chExt cx="963539" cy="605075"/>
          </a:xfrm>
        </p:grpSpPr>
        <p:grpSp>
          <p:nvGrpSpPr>
            <p:cNvPr id="17" name="Grouper 16"/>
            <p:cNvGrpSpPr/>
            <p:nvPr/>
          </p:nvGrpSpPr>
          <p:grpSpPr>
            <a:xfrm>
              <a:off x="1702341" y="2083472"/>
              <a:ext cx="917318" cy="416660"/>
              <a:chOff x="1702341" y="2083472"/>
              <a:chExt cx="5690662" cy="2499370"/>
            </a:xfrm>
          </p:grpSpPr>
          <p:sp>
            <p:nvSpPr>
              <p:cNvPr id="26" name="Freeform 8"/>
              <p:cNvSpPr>
                <a:spLocks/>
              </p:cNvSpPr>
              <p:nvPr/>
            </p:nvSpPr>
            <p:spPr bwMode="auto">
              <a:xfrm>
                <a:off x="1702341" y="2083472"/>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66FF66"/>
              </a:solidFill>
              <a:ln w="9525">
                <a:solidFill>
                  <a:schemeClr val="tx1"/>
                </a:solidFill>
                <a:round/>
                <a:headEnd/>
                <a:tailEnd/>
              </a:ln>
              <a:effectLst/>
            </p:spPr>
            <p:txBody>
              <a:bodyPr/>
              <a:lstStyle/>
              <a:p>
                <a:endParaRPr lang="fr-FR"/>
              </a:p>
            </p:txBody>
          </p:sp>
          <p:sp>
            <p:nvSpPr>
              <p:cNvPr id="27" name="Freeform 9"/>
              <p:cNvSpPr>
                <a:spLocks/>
              </p:cNvSpPr>
              <p:nvPr/>
            </p:nvSpPr>
            <p:spPr bwMode="auto">
              <a:xfrm flipH="1">
                <a:off x="3125008" y="2083472"/>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99FF66"/>
              </a:solidFill>
              <a:ln w="9525">
                <a:solidFill>
                  <a:schemeClr val="tx1"/>
                </a:solidFill>
                <a:round/>
                <a:headEnd/>
                <a:tailEnd/>
              </a:ln>
              <a:effectLst/>
            </p:spPr>
            <p:txBody>
              <a:bodyPr/>
              <a:lstStyle/>
              <a:p>
                <a:endParaRPr lang="fr-FR"/>
              </a:p>
            </p:txBody>
          </p:sp>
          <p:sp>
            <p:nvSpPr>
              <p:cNvPr id="28" name="Freeform 11"/>
              <p:cNvSpPr>
                <a:spLocks/>
              </p:cNvSpPr>
              <p:nvPr/>
            </p:nvSpPr>
            <p:spPr bwMode="auto">
              <a:xfrm>
                <a:off x="1702341" y="3628073"/>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sp>
            <p:nvSpPr>
              <p:cNvPr id="29" name="Freeform 18"/>
              <p:cNvSpPr>
                <a:spLocks/>
              </p:cNvSpPr>
              <p:nvPr/>
            </p:nvSpPr>
            <p:spPr bwMode="auto">
              <a:xfrm flipV="1">
                <a:off x="4547672" y="2558734"/>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FFCC"/>
              </a:solidFill>
              <a:ln w="9525">
                <a:solidFill>
                  <a:schemeClr val="tx1"/>
                </a:solidFill>
                <a:round/>
                <a:headEnd/>
                <a:tailEnd/>
              </a:ln>
              <a:effectLst/>
            </p:spPr>
            <p:txBody>
              <a:bodyPr/>
              <a:lstStyle/>
              <a:p>
                <a:endParaRPr lang="fr-FR"/>
              </a:p>
            </p:txBody>
          </p:sp>
          <p:sp>
            <p:nvSpPr>
              <p:cNvPr id="30" name="Freeform 19"/>
              <p:cNvSpPr>
                <a:spLocks/>
              </p:cNvSpPr>
              <p:nvPr/>
            </p:nvSpPr>
            <p:spPr bwMode="auto">
              <a:xfrm flipH="1" flipV="1">
                <a:off x="5970339" y="2558734"/>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CCFF"/>
              </a:solidFill>
              <a:ln w="9525">
                <a:solidFill>
                  <a:schemeClr val="tx1"/>
                </a:solidFill>
                <a:round/>
                <a:headEnd/>
                <a:tailEnd/>
              </a:ln>
              <a:effectLst/>
            </p:spPr>
            <p:txBody>
              <a:bodyPr/>
              <a:lstStyle/>
              <a:p>
                <a:endParaRPr lang="fr-FR"/>
              </a:p>
            </p:txBody>
          </p:sp>
          <p:sp>
            <p:nvSpPr>
              <p:cNvPr id="31" name="Freeform 20"/>
              <p:cNvSpPr>
                <a:spLocks/>
              </p:cNvSpPr>
              <p:nvPr/>
            </p:nvSpPr>
            <p:spPr bwMode="auto">
              <a:xfrm flipV="1">
                <a:off x="4547672" y="2202287"/>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grpSp>
        <p:sp>
          <p:nvSpPr>
            <p:cNvPr id="18" name="Text Box 22"/>
            <p:cNvSpPr txBox="1">
              <a:spLocks noChangeArrowheads="1"/>
            </p:cNvSpPr>
            <p:nvPr/>
          </p:nvSpPr>
          <p:spPr bwMode="auto">
            <a:xfrm>
              <a:off x="1697111" y="2090808"/>
              <a:ext cx="245990" cy="307777"/>
            </a:xfrm>
            <a:prstGeom prst="rect">
              <a:avLst/>
            </a:prstGeom>
            <a:noFill/>
            <a:ln w="9525">
              <a:noFill/>
              <a:miter lim="800000"/>
              <a:headEnd/>
              <a:tailEnd/>
            </a:ln>
            <a:effectLst/>
          </p:spPr>
          <p:txBody>
            <a:bodyPr wrap="square">
              <a:spAutoFit/>
            </a:bodyPr>
            <a:lstStyle/>
            <a:p>
              <a:r>
                <a:rPr lang="fr-FR" sz="1400" dirty="0" smtClean="0"/>
                <a:t>I</a:t>
              </a:r>
              <a:endParaRPr lang="fr-FR" sz="1400" dirty="0"/>
            </a:p>
          </p:txBody>
        </p:sp>
        <p:sp>
          <p:nvSpPr>
            <p:cNvPr id="19" name="Text Box 23"/>
            <p:cNvSpPr txBox="1">
              <a:spLocks noChangeArrowheads="1"/>
            </p:cNvSpPr>
            <p:nvPr/>
          </p:nvSpPr>
          <p:spPr bwMode="auto">
            <a:xfrm>
              <a:off x="1912605" y="2082273"/>
              <a:ext cx="265446" cy="307777"/>
            </a:xfrm>
            <a:prstGeom prst="rect">
              <a:avLst/>
            </a:prstGeom>
            <a:noFill/>
            <a:ln w="9525">
              <a:noFill/>
              <a:miter lim="800000"/>
              <a:headEnd/>
              <a:tailEnd/>
            </a:ln>
            <a:effectLst/>
          </p:spPr>
          <p:txBody>
            <a:bodyPr wrap="square">
              <a:spAutoFit/>
            </a:bodyPr>
            <a:lstStyle/>
            <a:p>
              <a:r>
                <a:rPr lang="fr-FR" sz="1400" dirty="0" smtClean="0"/>
                <a:t>C</a:t>
              </a:r>
              <a:endParaRPr lang="fr-FR" sz="1400" dirty="0"/>
            </a:p>
          </p:txBody>
        </p:sp>
        <p:sp>
          <p:nvSpPr>
            <p:cNvPr id="20" name="Text Box 24"/>
            <p:cNvSpPr txBox="1">
              <a:spLocks noChangeArrowheads="1"/>
            </p:cNvSpPr>
            <p:nvPr/>
          </p:nvSpPr>
          <p:spPr bwMode="auto">
            <a:xfrm>
              <a:off x="2116106" y="2163807"/>
              <a:ext cx="303539" cy="307777"/>
            </a:xfrm>
            <a:prstGeom prst="rect">
              <a:avLst/>
            </a:prstGeom>
            <a:noFill/>
            <a:ln w="9525">
              <a:noFill/>
              <a:miter lim="800000"/>
              <a:headEnd/>
              <a:tailEnd/>
            </a:ln>
            <a:effectLst/>
          </p:spPr>
          <p:txBody>
            <a:bodyPr wrap="none">
              <a:spAutoFit/>
            </a:bodyPr>
            <a:lstStyle/>
            <a:p>
              <a:r>
                <a:rPr lang="fr-FR" sz="1400" dirty="0" smtClean="0"/>
                <a:t>O</a:t>
              </a:r>
              <a:endParaRPr lang="fr-FR" sz="1400" dirty="0"/>
            </a:p>
          </p:txBody>
        </p:sp>
        <p:sp>
          <p:nvSpPr>
            <p:cNvPr id="21" name="Text Box 25"/>
            <p:cNvSpPr txBox="1">
              <a:spLocks noChangeArrowheads="1"/>
            </p:cNvSpPr>
            <p:nvPr/>
          </p:nvSpPr>
          <p:spPr bwMode="auto">
            <a:xfrm>
              <a:off x="2334743" y="2163401"/>
              <a:ext cx="325907" cy="307777"/>
            </a:xfrm>
            <a:prstGeom prst="rect">
              <a:avLst/>
            </a:prstGeom>
            <a:noFill/>
            <a:ln w="9525">
              <a:noFill/>
              <a:miter lim="800000"/>
              <a:headEnd/>
              <a:tailEnd/>
            </a:ln>
            <a:effectLst/>
          </p:spPr>
          <p:txBody>
            <a:bodyPr wrap="square">
              <a:spAutoFit/>
            </a:bodyPr>
            <a:lstStyle/>
            <a:p>
              <a:r>
                <a:rPr lang="fr-FR" sz="1400" dirty="0" smtClean="0"/>
                <a:t>M</a:t>
              </a:r>
              <a:endParaRPr lang="fr-FR" sz="1400" dirty="0"/>
            </a:p>
          </p:txBody>
        </p:sp>
        <p:sp>
          <p:nvSpPr>
            <p:cNvPr id="22" name="Text Box 42"/>
            <p:cNvSpPr txBox="1">
              <a:spLocks noChangeArrowheads="1"/>
            </p:cNvSpPr>
            <p:nvPr/>
          </p:nvSpPr>
          <p:spPr bwMode="auto">
            <a:xfrm>
              <a:off x="1718965" y="2318357"/>
              <a:ext cx="404378" cy="184666"/>
            </a:xfrm>
            <a:prstGeom prst="rect">
              <a:avLst/>
            </a:prstGeom>
            <a:noFill/>
            <a:ln w="9525">
              <a:noFill/>
              <a:miter lim="800000"/>
              <a:headEnd/>
              <a:tailEnd/>
            </a:ln>
            <a:effectLst/>
          </p:spPr>
          <p:txBody>
            <a:bodyPr wrap="none">
              <a:spAutoFit/>
            </a:bodyPr>
            <a:lstStyle/>
            <a:p>
              <a:r>
                <a:rPr lang="fr-FR" sz="600" dirty="0" smtClean="0"/>
                <a:t>Projets</a:t>
              </a:r>
              <a:endParaRPr lang="fr-FR" sz="600" dirty="0"/>
            </a:p>
          </p:txBody>
        </p:sp>
        <p:sp>
          <p:nvSpPr>
            <p:cNvPr id="23" name="Text Box 43"/>
            <p:cNvSpPr txBox="1">
              <a:spLocks noChangeArrowheads="1"/>
            </p:cNvSpPr>
            <p:nvPr/>
          </p:nvSpPr>
          <p:spPr bwMode="auto">
            <a:xfrm>
              <a:off x="1904175" y="1968119"/>
              <a:ext cx="506832" cy="184666"/>
            </a:xfrm>
            <a:prstGeom prst="rect">
              <a:avLst/>
            </a:prstGeom>
            <a:noFill/>
            <a:ln w="9525">
              <a:noFill/>
              <a:miter lim="800000"/>
              <a:headEnd/>
              <a:tailEnd/>
            </a:ln>
            <a:effectLst/>
          </p:spPr>
          <p:txBody>
            <a:bodyPr wrap="none">
              <a:spAutoFit/>
            </a:bodyPr>
            <a:lstStyle/>
            <a:p>
              <a:r>
                <a:rPr lang="fr-FR" sz="600" dirty="0" smtClean="0"/>
                <a:t>Entreprise</a:t>
              </a:r>
              <a:endParaRPr lang="fr-FR" sz="600" dirty="0"/>
            </a:p>
          </p:txBody>
        </p:sp>
        <p:sp>
          <p:nvSpPr>
            <p:cNvPr id="24" name="Text Box 43"/>
            <p:cNvSpPr txBox="1">
              <a:spLocks noChangeArrowheads="1"/>
            </p:cNvSpPr>
            <p:nvPr/>
          </p:nvSpPr>
          <p:spPr bwMode="auto">
            <a:xfrm>
              <a:off x="2159463" y="2066134"/>
              <a:ext cx="479618" cy="184666"/>
            </a:xfrm>
            <a:prstGeom prst="rect">
              <a:avLst/>
            </a:prstGeom>
            <a:noFill/>
            <a:ln w="9525">
              <a:noFill/>
              <a:miter lim="800000"/>
              <a:headEnd/>
              <a:tailEnd/>
            </a:ln>
            <a:effectLst/>
          </p:spPr>
          <p:txBody>
            <a:bodyPr wrap="none">
              <a:spAutoFit/>
            </a:bodyPr>
            <a:lstStyle/>
            <a:p>
              <a:r>
                <a:rPr lang="fr-FR" sz="600" dirty="0" smtClean="0"/>
                <a:t>Systèmes</a:t>
              </a:r>
              <a:endParaRPr lang="fr-FR" sz="600" dirty="0"/>
            </a:p>
          </p:txBody>
        </p:sp>
        <p:sp>
          <p:nvSpPr>
            <p:cNvPr id="25" name="Text Box 42"/>
            <p:cNvSpPr txBox="1">
              <a:spLocks noChangeArrowheads="1"/>
            </p:cNvSpPr>
            <p:nvPr/>
          </p:nvSpPr>
          <p:spPr bwMode="auto">
            <a:xfrm>
              <a:off x="1952770" y="2388528"/>
              <a:ext cx="405197" cy="184666"/>
            </a:xfrm>
            <a:prstGeom prst="rect">
              <a:avLst/>
            </a:prstGeom>
            <a:noFill/>
            <a:ln w="9525">
              <a:noFill/>
              <a:miter lim="800000"/>
              <a:headEnd/>
              <a:tailEnd/>
            </a:ln>
            <a:effectLst/>
          </p:spPr>
          <p:txBody>
            <a:bodyPr wrap="square">
              <a:spAutoFit/>
            </a:bodyPr>
            <a:lstStyle/>
            <a:p>
              <a:r>
                <a:rPr lang="fr-FR" sz="600" dirty="0" smtClean="0"/>
                <a:t>Equipe</a:t>
              </a:r>
              <a:endParaRPr lang="fr-FR" sz="600" dirty="0"/>
            </a:p>
          </p:txBody>
        </p:sp>
      </p:grpSp>
    </p:spTree>
    <p:extLst>
      <p:ext uri="{BB962C8B-B14F-4D97-AF65-F5344CB8AC3E}">
        <p14:creationId xmlns:p14="http://schemas.microsoft.com/office/powerpoint/2010/main" val="3915725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76886" y="107495"/>
            <a:ext cx="5767299" cy="523220"/>
          </a:xfrm>
          <a:prstGeom prst="rect">
            <a:avLst/>
          </a:prstGeom>
          <a:noFill/>
        </p:spPr>
        <p:txBody>
          <a:bodyPr wrap="none" rtlCol="0">
            <a:spAutoFit/>
          </a:bodyPr>
          <a:lstStyle/>
          <a:p>
            <a:r>
              <a:rPr lang="fr-FR" sz="2800" b="1" dirty="0" smtClean="0"/>
              <a:t>ICOM : CE QUE VOUS SAUREZ FAIRE ?</a:t>
            </a:r>
          </a:p>
        </p:txBody>
      </p:sp>
      <p:grpSp>
        <p:nvGrpSpPr>
          <p:cNvPr id="5" name="Grouper 4"/>
          <p:cNvGrpSpPr/>
          <p:nvPr/>
        </p:nvGrpSpPr>
        <p:grpSpPr>
          <a:xfrm>
            <a:off x="515144" y="1349375"/>
            <a:ext cx="7780338" cy="3889375"/>
            <a:chOff x="796925" y="1933575"/>
            <a:chExt cx="7780338" cy="3889375"/>
          </a:xfrm>
        </p:grpSpPr>
        <p:grpSp>
          <p:nvGrpSpPr>
            <p:cNvPr id="6" name="Group 4"/>
            <p:cNvGrpSpPr>
              <a:grpSpLocks/>
            </p:cNvGrpSpPr>
            <p:nvPr/>
          </p:nvGrpSpPr>
          <p:grpSpPr bwMode="auto">
            <a:xfrm>
              <a:off x="3514725" y="2582863"/>
              <a:ext cx="2798763" cy="2306637"/>
              <a:chOff x="2232" y="1810"/>
              <a:chExt cx="1763" cy="1453"/>
            </a:xfrm>
          </p:grpSpPr>
          <p:sp>
            <p:nvSpPr>
              <p:cNvPr id="16" name="Oval 5"/>
              <p:cNvSpPr>
                <a:spLocks noChangeArrowheads="1"/>
              </p:cNvSpPr>
              <p:nvPr/>
            </p:nvSpPr>
            <p:spPr bwMode="auto">
              <a:xfrm>
                <a:off x="2587" y="2158"/>
                <a:ext cx="1043" cy="795"/>
              </a:xfrm>
              <a:prstGeom prst="ellipse">
                <a:avLst/>
              </a:prstGeom>
              <a:solidFill>
                <a:schemeClr val="accent1"/>
              </a:solidFill>
              <a:ln w="9525">
                <a:solidFill>
                  <a:schemeClr val="tx1"/>
                </a:solidFill>
                <a:round/>
                <a:headEnd/>
                <a:tailEnd/>
              </a:ln>
            </p:spPr>
            <p:txBody>
              <a:bodyPr wrap="none" anchor="ctr"/>
              <a:lstStyle/>
              <a:p>
                <a:pPr algn="ctr"/>
                <a:endParaRPr lang="en-US"/>
              </a:p>
            </p:txBody>
          </p:sp>
          <p:sp>
            <p:nvSpPr>
              <p:cNvPr id="17" name="Line 6"/>
              <p:cNvSpPr>
                <a:spLocks noChangeShapeType="1"/>
              </p:cNvSpPr>
              <p:nvPr/>
            </p:nvSpPr>
            <p:spPr bwMode="auto">
              <a:xfrm flipV="1">
                <a:off x="3081" y="1810"/>
                <a:ext cx="0" cy="33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18" name="Line 7"/>
              <p:cNvSpPr>
                <a:spLocks noChangeShapeType="1"/>
              </p:cNvSpPr>
              <p:nvPr/>
            </p:nvSpPr>
            <p:spPr bwMode="auto">
              <a:xfrm flipV="1">
                <a:off x="3630" y="2560"/>
                <a:ext cx="36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19" name="Line 8"/>
              <p:cNvSpPr>
                <a:spLocks noChangeShapeType="1"/>
              </p:cNvSpPr>
              <p:nvPr/>
            </p:nvSpPr>
            <p:spPr bwMode="auto">
              <a:xfrm>
                <a:off x="3072" y="2953"/>
                <a:ext cx="0" cy="31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20" name="Line 9"/>
              <p:cNvSpPr>
                <a:spLocks noChangeShapeType="1"/>
              </p:cNvSpPr>
              <p:nvPr/>
            </p:nvSpPr>
            <p:spPr bwMode="auto">
              <a:xfrm flipH="1">
                <a:off x="2232" y="2551"/>
                <a:ext cx="34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21" name="Line 10"/>
              <p:cNvSpPr>
                <a:spLocks noChangeShapeType="1"/>
              </p:cNvSpPr>
              <p:nvPr/>
            </p:nvSpPr>
            <p:spPr bwMode="auto">
              <a:xfrm flipV="1">
                <a:off x="3456" y="1984"/>
                <a:ext cx="274" cy="27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22" name="Line 11"/>
              <p:cNvSpPr>
                <a:spLocks noChangeShapeType="1"/>
              </p:cNvSpPr>
              <p:nvPr/>
            </p:nvSpPr>
            <p:spPr bwMode="auto">
              <a:xfrm>
                <a:off x="3447" y="2862"/>
                <a:ext cx="247" cy="22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23" name="Line 12"/>
              <p:cNvSpPr>
                <a:spLocks noChangeShapeType="1"/>
              </p:cNvSpPr>
              <p:nvPr/>
            </p:nvSpPr>
            <p:spPr bwMode="auto">
              <a:xfrm flipH="1">
                <a:off x="2414" y="2834"/>
                <a:ext cx="320" cy="26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24" name="Line 13"/>
              <p:cNvSpPr>
                <a:spLocks noChangeShapeType="1"/>
              </p:cNvSpPr>
              <p:nvPr/>
            </p:nvSpPr>
            <p:spPr bwMode="auto">
              <a:xfrm flipH="1" flipV="1">
                <a:off x="2441" y="2011"/>
                <a:ext cx="320" cy="24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grpSp>
        <p:sp>
          <p:nvSpPr>
            <p:cNvPr id="7" name="Text Box 14"/>
            <p:cNvSpPr txBox="1">
              <a:spLocks noChangeArrowheads="1"/>
            </p:cNvSpPr>
            <p:nvPr/>
          </p:nvSpPr>
          <p:spPr bwMode="auto">
            <a:xfrm>
              <a:off x="3770313" y="1933575"/>
              <a:ext cx="218281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Structurer un projet</a:t>
              </a:r>
            </a:p>
            <a:p>
              <a:pPr algn="ctr" eaLnBrk="1" hangingPunct="1"/>
              <a:r>
                <a:rPr lang="fr-FR" sz="1800"/>
                <a:t>d'intervention</a:t>
              </a:r>
              <a:endParaRPr lang="en-US" sz="1800"/>
            </a:p>
          </p:txBody>
        </p:sp>
        <p:sp>
          <p:nvSpPr>
            <p:cNvPr id="8" name="Text Box 15"/>
            <p:cNvSpPr txBox="1">
              <a:spLocks noChangeArrowheads="1"/>
            </p:cNvSpPr>
            <p:nvPr/>
          </p:nvSpPr>
          <p:spPr bwMode="auto">
            <a:xfrm>
              <a:off x="5857875" y="2498725"/>
              <a:ext cx="18097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Piloter un projet</a:t>
              </a:r>
            </a:p>
            <a:p>
              <a:pPr algn="ctr" eaLnBrk="1" hangingPunct="1"/>
              <a:r>
                <a:rPr lang="fr-FR" sz="1800"/>
                <a:t>d'intervention</a:t>
              </a:r>
              <a:endParaRPr lang="en-US" sz="1800"/>
            </a:p>
          </p:txBody>
        </p:sp>
        <p:sp>
          <p:nvSpPr>
            <p:cNvPr id="9" name="Text Box 16"/>
            <p:cNvSpPr txBox="1">
              <a:spLocks noChangeArrowheads="1"/>
            </p:cNvSpPr>
            <p:nvPr/>
          </p:nvSpPr>
          <p:spPr bwMode="auto">
            <a:xfrm>
              <a:off x="4405313" y="3513138"/>
              <a:ext cx="10001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FR"/>
                <a:t>MPRO</a:t>
              </a:r>
              <a:endParaRPr lang="en-US"/>
            </a:p>
          </p:txBody>
        </p:sp>
        <p:sp>
          <p:nvSpPr>
            <p:cNvPr id="10" name="Text Box 17"/>
            <p:cNvSpPr txBox="1">
              <a:spLocks noChangeArrowheads="1"/>
            </p:cNvSpPr>
            <p:nvPr/>
          </p:nvSpPr>
          <p:spPr bwMode="auto">
            <a:xfrm>
              <a:off x="1809750" y="4348163"/>
              <a:ext cx="198596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Appliquer le droit </a:t>
              </a:r>
            </a:p>
            <a:p>
              <a:pPr algn="ctr" eaLnBrk="1" hangingPunct="1"/>
              <a:r>
                <a:rPr lang="fr-FR" sz="1800"/>
                <a:t>des contrats</a:t>
              </a:r>
              <a:endParaRPr lang="en-US" sz="1800"/>
            </a:p>
          </p:txBody>
        </p:sp>
        <p:sp>
          <p:nvSpPr>
            <p:cNvPr id="11" name="Text Box 18"/>
            <p:cNvSpPr txBox="1">
              <a:spLocks noChangeArrowheads="1"/>
            </p:cNvSpPr>
            <p:nvPr/>
          </p:nvSpPr>
          <p:spPr bwMode="auto">
            <a:xfrm>
              <a:off x="6384925" y="3427413"/>
              <a:ext cx="219233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Produire et traiter</a:t>
              </a:r>
            </a:p>
            <a:p>
              <a:pPr algn="ctr" eaLnBrk="1" hangingPunct="1"/>
              <a:r>
                <a:rPr lang="fr-FR" sz="1800"/>
                <a:t>des idées en équipe</a:t>
              </a:r>
              <a:endParaRPr lang="en-US" sz="1800"/>
            </a:p>
          </p:txBody>
        </p:sp>
        <p:sp>
          <p:nvSpPr>
            <p:cNvPr id="12" name="Text Box 19"/>
            <p:cNvSpPr txBox="1">
              <a:spLocks noChangeArrowheads="1"/>
            </p:cNvSpPr>
            <p:nvPr/>
          </p:nvSpPr>
          <p:spPr bwMode="auto">
            <a:xfrm>
              <a:off x="2030413" y="2436813"/>
              <a:ext cx="19780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Gérer une activité</a:t>
              </a:r>
            </a:p>
            <a:p>
              <a:pPr algn="ctr" eaLnBrk="1" hangingPunct="1"/>
              <a:r>
                <a:rPr lang="fr-FR" sz="1800"/>
                <a:t>Multi-projets</a:t>
              </a:r>
              <a:endParaRPr lang="en-US" sz="1800"/>
            </a:p>
          </p:txBody>
        </p:sp>
        <p:sp>
          <p:nvSpPr>
            <p:cNvPr id="13" name="Text Box 20"/>
            <p:cNvSpPr txBox="1">
              <a:spLocks noChangeArrowheads="1"/>
            </p:cNvSpPr>
            <p:nvPr/>
          </p:nvSpPr>
          <p:spPr bwMode="auto">
            <a:xfrm>
              <a:off x="6108700" y="4213225"/>
              <a:ext cx="200025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Maîtriser les outils</a:t>
              </a:r>
            </a:p>
            <a:p>
              <a:pPr algn="ctr" eaLnBrk="1" hangingPunct="1"/>
              <a:r>
                <a:rPr lang="fr-FR" sz="1800"/>
                <a:t>informatisés de </a:t>
              </a:r>
            </a:p>
            <a:p>
              <a:pPr algn="ctr" eaLnBrk="1" hangingPunct="1"/>
              <a:r>
                <a:rPr lang="fr-FR" sz="1800"/>
                <a:t>gestion de projet</a:t>
              </a:r>
              <a:endParaRPr lang="en-US" sz="1800"/>
            </a:p>
          </p:txBody>
        </p:sp>
        <p:sp>
          <p:nvSpPr>
            <p:cNvPr id="14" name="Text Box 21"/>
            <p:cNvSpPr txBox="1">
              <a:spLocks noChangeArrowheads="1"/>
            </p:cNvSpPr>
            <p:nvPr/>
          </p:nvSpPr>
          <p:spPr bwMode="auto">
            <a:xfrm>
              <a:off x="3486150" y="4906963"/>
              <a:ext cx="2735263"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Respecter les normes de </a:t>
              </a:r>
            </a:p>
            <a:p>
              <a:pPr algn="ctr" eaLnBrk="1" hangingPunct="1"/>
              <a:r>
                <a:rPr lang="fr-FR" sz="1800"/>
                <a:t>Management de projet</a:t>
              </a:r>
            </a:p>
            <a:p>
              <a:pPr algn="ctr" eaLnBrk="1" hangingPunct="1"/>
              <a:r>
                <a:rPr lang="fr-FR" sz="1800"/>
                <a:t>(CMMI, ISO 10006)</a:t>
              </a:r>
              <a:endParaRPr lang="en-US" sz="1800"/>
            </a:p>
          </p:txBody>
        </p:sp>
        <p:sp>
          <p:nvSpPr>
            <p:cNvPr id="15" name="Text Box 22"/>
            <p:cNvSpPr txBox="1">
              <a:spLocks noChangeArrowheads="1"/>
            </p:cNvSpPr>
            <p:nvPr/>
          </p:nvSpPr>
          <p:spPr bwMode="auto">
            <a:xfrm>
              <a:off x="796925" y="3268663"/>
              <a:ext cx="2757488"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Rédiger une proposition</a:t>
              </a:r>
            </a:p>
            <a:p>
              <a:pPr algn="ctr" eaLnBrk="1" hangingPunct="1"/>
              <a:r>
                <a:rPr lang="fr-FR" sz="1800"/>
                <a:t>d'intervention et négocier</a:t>
              </a:r>
            </a:p>
            <a:p>
              <a:pPr algn="ctr" eaLnBrk="1" hangingPunct="1"/>
              <a:r>
                <a:rPr lang="fr-FR" sz="1800"/>
                <a:t>le contrat</a:t>
              </a:r>
              <a:endParaRPr lang="en-US" sz="1800"/>
            </a:p>
          </p:txBody>
        </p:sp>
      </p:grpSp>
      <p:sp>
        <p:nvSpPr>
          <p:cNvPr id="26" name="Text Box 23"/>
          <p:cNvSpPr txBox="1">
            <a:spLocks noChangeArrowheads="1"/>
          </p:cNvSpPr>
          <p:nvPr/>
        </p:nvSpPr>
        <p:spPr bwMode="auto">
          <a:xfrm>
            <a:off x="327479" y="5724973"/>
            <a:ext cx="850650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FR" dirty="0">
                <a:latin typeface="Arial"/>
                <a:cs typeface="Arial"/>
              </a:rPr>
              <a:t>……….et ce, quel que soit le type de projet. C'est le domaine</a:t>
            </a:r>
          </a:p>
          <a:p>
            <a:pPr eaLnBrk="1" hangingPunct="1"/>
            <a:r>
              <a:rPr lang="fr-FR" dirty="0">
                <a:latin typeface="Arial"/>
                <a:cs typeface="Arial"/>
              </a:rPr>
              <a:t>de recrutement N°1 actuellement et depuis plus de 15 ans.</a:t>
            </a:r>
          </a:p>
        </p:txBody>
      </p:sp>
      <p:grpSp>
        <p:nvGrpSpPr>
          <p:cNvPr id="25" name="Grouper 24"/>
          <p:cNvGrpSpPr/>
          <p:nvPr/>
        </p:nvGrpSpPr>
        <p:grpSpPr>
          <a:xfrm>
            <a:off x="182183" y="184439"/>
            <a:ext cx="963539" cy="605075"/>
            <a:chOff x="1697111" y="1968119"/>
            <a:chExt cx="963539" cy="605075"/>
          </a:xfrm>
        </p:grpSpPr>
        <p:grpSp>
          <p:nvGrpSpPr>
            <p:cNvPr id="27" name="Grouper 26"/>
            <p:cNvGrpSpPr/>
            <p:nvPr/>
          </p:nvGrpSpPr>
          <p:grpSpPr>
            <a:xfrm>
              <a:off x="1702341" y="2083472"/>
              <a:ext cx="917318" cy="416660"/>
              <a:chOff x="1702341" y="2083472"/>
              <a:chExt cx="5690662" cy="2499370"/>
            </a:xfrm>
          </p:grpSpPr>
          <p:sp>
            <p:nvSpPr>
              <p:cNvPr id="36" name="Freeform 8"/>
              <p:cNvSpPr>
                <a:spLocks/>
              </p:cNvSpPr>
              <p:nvPr/>
            </p:nvSpPr>
            <p:spPr bwMode="auto">
              <a:xfrm>
                <a:off x="1702341" y="2083472"/>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66FF66"/>
              </a:solidFill>
              <a:ln w="9525">
                <a:solidFill>
                  <a:schemeClr val="tx1"/>
                </a:solidFill>
                <a:round/>
                <a:headEnd/>
                <a:tailEnd/>
              </a:ln>
              <a:effectLst/>
            </p:spPr>
            <p:txBody>
              <a:bodyPr/>
              <a:lstStyle/>
              <a:p>
                <a:endParaRPr lang="fr-FR"/>
              </a:p>
            </p:txBody>
          </p:sp>
          <p:sp>
            <p:nvSpPr>
              <p:cNvPr id="37" name="Freeform 9"/>
              <p:cNvSpPr>
                <a:spLocks/>
              </p:cNvSpPr>
              <p:nvPr/>
            </p:nvSpPr>
            <p:spPr bwMode="auto">
              <a:xfrm flipH="1">
                <a:off x="3125008" y="2083472"/>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99FF66"/>
              </a:solidFill>
              <a:ln w="9525">
                <a:solidFill>
                  <a:schemeClr val="tx1"/>
                </a:solidFill>
                <a:round/>
                <a:headEnd/>
                <a:tailEnd/>
              </a:ln>
              <a:effectLst/>
            </p:spPr>
            <p:txBody>
              <a:bodyPr/>
              <a:lstStyle/>
              <a:p>
                <a:endParaRPr lang="fr-FR"/>
              </a:p>
            </p:txBody>
          </p:sp>
          <p:sp>
            <p:nvSpPr>
              <p:cNvPr id="38" name="Freeform 11"/>
              <p:cNvSpPr>
                <a:spLocks/>
              </p:cNvSpPr>
              <p:nvPr/>
            </p:nvSpPr>
            <p:spPr bwMode="auto">
              <a:xfrm>
                <a:off x="1702341" y="3628073"/>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sp>
            <p:nvSpPr>
              <p:cNvPr id="39" name="Freeform 18"/>
              <p:cNvSpPr>
                <a:spLocks/>
              </p:cNvSpPr>
              <p:nvPr/>
            </p:nvSpPr>
            <p:spPr bwMode="auto">
              <a:xfrm flipV="1">
                <a:off x="4547672" y="2558734"/>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FFCC"/>
              </a:solidFill>
              <a:ln w="9525">
                <a:solidFill>
                  <a:schemeClr val="tx1"/>
                </a:solidFill>
                <a:round/>
                <a:headEnd/>
                <a:tailEnd/>
              </a:ln>
              <a:effectLst/>
            </p:spPr>
            <p:txBody>
              <a:bodyPr/>
              <a:lstStyle/>
              <a:p>
                <a:endParaRPr lang="fr-FR"/>
              </a:p>
            </p:txBody>
          </p:sp>
          <p:sp>
            <p:nvSpPr>
              <p:cNvPr id="40" name="Freeform 19"/>
              <p:cNvSpPr>
                <a:spLocks/>
              </p:cNvSpPr>
              <p:nvPr/>
            </p:nvSpPr>
            <p:spPr bwMode="auto">
              <a:xfrm flipH="1" flipV="1">
                <a:off x="5970339" y="2558734"/>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CCFF"/>
              </a:solidFill>
              <a:ln w="9525">
                <a:solidFill>
                  <a:schemeClr val="tx1"/>
                </a:solidFill>
                <a:round/>
                <a:headEnd/>
                <a:tailEnd/>
              </a:ln>
              <a:effectLst/>
            </p:spPr>
            <p:txBody>
              <a:bodyPr/>
              <a:lstStyle/>
              <a:p>
                <a:endParaRPr lang="fr-FR"/>
              </a:p>
            </p:txBody>
          </p:sp>
          <p:sp>
            <p:nvSpPr>
              <p:cNvPr id="41" name="Freeform 20"/>
              <p:cNvSpPr>
                <a:spLocks/>
              </p:cNvSpPr>
              <p:nvPr/>
            </p:nvSpPr>
            <p:spPr bwMode="auto">
              <a:xfrm flipV="1">
                <a:off x="4547672" y="2202287"/>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grpSp>
        <p:sp>
          <p:nvSpPr>
            <p:cNvPr id="28" name="Text Box 22"/>
            <p:cNvSpPr txBox="1">
              <a:spLocks noChangeArrowheads="1"/>
            </p:cNvSpPr>
            <p:nvPr/>
          </p:nvSpPr>
          <p:spPr bwMode="auto">
            <a:xfrm>
              <a:off x="1697111" y="2090808"/>
              <a:ext cx="245990" cy="307777"/>
            </a:xfrm>
            <a:prstGeom prst="rect">
              <a:avLst/>
            </a:prstGeom>
            <a:noFill/>
            <a:ln w="9525">
              <a:noFill/>
              <a:miter lim="800000"/>
              <a:headEnd/>
              <a:tailEnd/>
            </a:ln>
            <a:effectLst/>
          </p:spPr>
          <p:txBody>
            <a:bodyPr wrap="square">
              <a:spAutoFit/>
            </a:bodyPr>
            <a:lstStyle/>
            <a:p>
              <a:r>
                <a:rPr lang="fr-FR" sz="1400" dirty="0" smtClean="0"/>
                <a:t>I</a:t>
              </a:r>
              <a:endParaRPr lang="fr-FR" sz="1400" dirty="0"/>
            </a:p>
          </p:txBody>
        </p:sp>
        <p:sp>
          <p:nvSpPr>
            <p:cNvPr id="29" name="Text Box 23"/>
            <p:cNvSpPr txBox="1">
              <a:spLocks noChangeArrowheads="1"/>
            </p:cNvSpPr>
            <p:nvPr/>
          </p:nvSpPr>
          <p:spPr bwMode="auto">
            <a:xfrm>
              <a:off x="1912605" y="2082273"/>
              <a:ext cx="265446" cy="307777"/>
            </a:xfrm>
            <a:prstGeom prst="rect">
              <a:avLst/>
            </a:prstGeom>
            <a:noFill/>
            <a:ln w="9525">
              <a:noFill/>
              <a:miter lim="800000"/>
              <a:headEnd/>
              <a:tailEnd/>
            </a:ln>
            <a:effectLst/>
          </p:spPr>
          <p:txBody>
            <a:bodyPr wrap="square">
              <a:spAutoFit/>
            </a:bodyPr>
            <a:lstStyle/>
            <a:p>
              <a:r>
                <a:rPr lang="fr-FR" sz="1400" dirty="0" smtClean="0"/>
                <a:t>C</a:t>
              </a:r>
              <a:endParaRPr lang="fr-FR" sz="1400" dirty="0"/>
            </a:p>
          </p:txBody>
        </p:sp>
        <p:sp>
          <p:nvSpPr>
            <p:cNvPr id="30" name="Text Box 24"/>
            <p:cNvSpPr txBox="1">
              <a:spLocks noChangeArrowheads="1"/>
            </p:cNvSpPr>
            <p:nvPr/>
          </p:nvSpPr>
          <p:spPr bwMode="auto">
            <a:xfrm>
              <a:off x="2116106" y="2163807"/>
              <a:ext cx="303539" cy="307777"/>
            </a:xfrm>
            <a:prstGeom prst="rect">
              <a:avLst/>
            </a:prstGeom>
            <a:noFill/>
            <a:ln w="9525">
              <a:noFill/>
              <a:miter lim="800000"/>
              <a:headEnd/>
              <a:tailEnd/>
            </a:ln>
            <a:effectLst/>
          </p:spPr>
          <p:txBody>
            <a:bodyPr wrap="none">
              <a:spAutoFit/>
            </a:bodyPr>
            <a:lstStyle/>
            <a:p>
              <a:r>
                <a:rPr lang="fr-FR" sz="1400" dirty="0" smtClean="0"/>
                <a:t>O</a:t>
              </a:r>
              <a:endParaRPr lang="fr-FR" sz="1400" dirty="0"/>
            </a:p>
          </p:txBody>
        </p:sp>
        <p:sp>
          <p:nvSpPr>
            <p:cNvPr id="31" name="Text Box 25"/>
            <p:cNvSpPr txBox="1">
              <a:spLocks noChangeArrowheads="1"/>
            </p:cNvSpPr>
            <p:nvPr/>
          </p:nvSpPr>
          <p:spPr bwMode="auto">
            <a:xfrm>
              <a:off x="2334743" y="2163401"/>
              <a:ext cx="325907" cy="307777"/>
            </a:xfrm>
            <a:prstGeom prst="rect">
              <a:avLst/>
            </a:prstGeom>
            <a:noFill/>
            <a:ln w="9525">
              <a:noFill/>
              <a:miter lim="800000"/>
              <a:headEnd/>
              <a:tailEnd/>
            </a:ln>
            <a:effectLst/>
          </p:spPr>
          <p:txBody>
            <a:bodyPr wrap="square">
              <a:spAutoFit/>
            </a:bodyPr>
            <a:lstStyle/>
            <a:p>
              <a:r>
                <a:rPr lang="fr-FR" sz="1400" dirty="0" smtClean="0"/>
                <a:t>M</a:t>
              </a:r>
              <a:endParaRPr lang="fr-FR" sz="1400" dirty="0"/>
            </a:p>
          </p:txBody>
        </p:sp>
        <p:sp>
          <p:nvSpPr>
            <p:cNvPr id="32" name="Text Box 42"/>
            <p:cNvSpPr txBox="1">
              <a:spLocks noChangeArrowheads="1"/>
            </p:cNvSpPr>
            <p:nvPr/>
          </p:nvSpPr>
          <p:spPr bwMode="auto">
            <a:xfrm>
              <a:off x="1718965" y="2318357"/>
              <a:ext cx="404378" cy="184666"/>
            </a:xfrm>
            <a:prstGeom prst="rect">
              <a:avLst/>
            </a:prstGeom>
            <a:noFill/>
            <a:ln w="9525">
              <a:noFill/>
              <a:miter lim="800000"/>
              <a:headEnd/>
              <a:tailEnd/>
            </a:ln>
            <a:effectLst/>
          </p:spPr>
          <p:txBody>
            <a:bodyPr wrap="none">
              <a:spAutoFit/>
            </a:bodyPr>
            <a:lstStyle/>
            <a:p>
              <a:r>
                <a:rPr lang="fr-FR" sz="600" dirty="0" smtClean="0"/>
                <a:t>Projets</a:t>
              </a:r>
              <a:endParaRPr lang="fr-FR" sz="600" dirty="0"/>
            </a:p>
          </p:txBody>
        </p:sp>
        <p:sp>
          <p:nvSpPr>
            <p:cNvPr id="33" name="Text Box 43"/>
            <p:cNvSpPr txBox="1">
              <a:spLocks noChangeArrowheads="1"/>
            </p:cNvSpPr>
            <p:nvPr/>
          </p:nvSpPr>
          <p:spPr bwMode="auto">
            <a:xfrm>
              <a:off x="1904175" y="1968119"/>
              <a:ext cx="506832" cy="184666"/>
            </a:xfrm>
            <a:prstGeom prst="rect">
              <a:avLst/>
            </a:prstGeom>
            <a:noFill/>
            <a:ln w="9525">
              <a:noFill/>
              <a:miter lim="800000"/>
              <a:headEnd/>
              <a:tailEnd/>
            </a:ln>
            <a:effectLst/>
          </p:spPr>
          <p:txBody>
            <a:bodyPr wrap="none">
              <a:spAutoFit/>
            </a:bodyPr>
            <a:lstStyle/>
            <a:p>
              <a:r>
                <a:rPr lang="fr-FR" sz="600" dirty="0" smtClean="0"/>
                <a:t>Entreprise</a:t>
              </a:r>
              <a:endParaRPr lang="fr-FR" sz="600" dirty="0"/>
            </a:p>
          </p:txBody>
        </p:sp>
        <p:sp>
          <p:nvSpPr>
            <p:cNvPr id="34" name="Text Box 43"/>
            <p:cNvSpPr txBox="1">
              <a:spLocks noChangeArrowheads="1"/>
            </p:cNvSpPr>
            <p:nvPr/>
          </p:nvSpPr>
          <p:spPr bwMode="auto">
            <a:xfrm>
              <a:off x="2159463" y="2066134"/>
              <a:ext cx="479618" cy="184666"/>
            </a:xfrm>
            <a:prstGeom prst="rect">
              <a:avLst/>
            </a:prstGeom>
            <a:noFill/>
            <a:ln w="9525">
              <a:noFill/>
              <a:miter lim="800000"/>
              <a:headEnd/>
              <a:tailEnd/>
            </a:ln>
            <a:effectLst/>
          </p:spPr>
          <p:txBody>
            <a:bodyPr wrap="none">
              <a:spAutoFit/>
            </a:bodyPr>
            <a:lstStyle/>
            <a:p>
              <a:r>
                <a:rPr lang="fr-FR" sz="600" dirty="0" smtClean="0"/>
                <a:t>Systèmes</a:t>
              </a:r>
              <a:endParaRPr lang="fr-FR" sz="600" dirty="0"/>
            </a:p>
          </p:txBody>
        </p:sp>
        <p:sp>
          <p:nvSpPr>
            <p:cNvPr id="35" name="Text Box 42"/>
            <p:cNvSpPr txBox="1">
              <a:spLocks noChangeArrowheads="1"/>
            </p:cNvSpPr>
            <p:nvPr/>
          </p:nvSpPr>
          <p:spPr bwMode="auto">
            <a:xfrm>
              <a:off x="1952770" y="2388528"/>
              <a:ext cx="405197" cy="184666"/>
            </a:xfrm>
            <a:prstGeom prst="rect">
              <a:avLst/>
            </a:prstGeom>
            <a:noFill/>
            <a:ln w="9525">
              <a:noFill/>
              <a:miter lim="800000"/>
              <a:headEnd/>
              <a:tailEnd/>
            </a:ln>
            <a:effectLst/>
          </p:spPr>
          <p:txBody>
            <a:bodyPr wrap="square">
              <a:spAutoFit/>
            </a:bodyPr>
            <a:lstStyle/>
            <a:p>
              <a:r>
                <a:rPr lang="fr-FR" sz="600" dirty="0" smtClean="0"/>
                <a:t>Equipe</a:t>
              </a:r>
              <a:endParaRPr lang="fr-FR" sz="600" dirty="0"/>
            </a:p>
          </p:txBody>
        </p:sp>
      </p:grpSp>
      <p:sp>
        <p:nvSpPr>
          <p:cNvPr id="2" name="Espace réservé du numéro de diapositive 1"/>
          <p:cNvSpPr>
            <a:spLocks noGrp="1"/>
          </p:cNvSpPr>
          <p:nvPr>
            <p:ph type="sldNum" sz="quarter" idx="12"/>
          </p:nvPr>
        </p:nvSpPr>
        <p:spPr/>
        <p:txBody>
          <a:bodyPr/>
          <a:lstStyle/>
          <a:p>
            <a:fld id="{2AAE9C9E-59FF-A045-A040-9F90E726B2EE}" type="slidenum">
              <a:rPr lang="fr-FR" smtClean="0"/>
              <a:t>5</a:t>
            </a:fld>
            <a:endParaRPr lang="fr-FR"/>
          </a:p>
        </p:txBody>
      </p:sp>
    </p:spTree>
    <p:extLst>
      <p:ext uri="{BB962C8B-B14F-4D97-AF65-F5344CB8AC3E}">
        <p14:creationId xmlns:p14="http://schemas.microsoft.com/office/powerpoint/2010/main" val="1041234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551076" y="326488"/>
            <a:ext cx="5767299" cy="523220"/>
          </a:xfrm>
          <a:prstGeom prst="rect">
            <a:avLst/>
          </a:prstGeom>
          <a:noFill/>
        </p:spPr>
        <p:txBody>
          <a:bodyPr wrap="none" rtlCol="0">
            <a:spAutoFit/>
          </a:bodyPr>
          <a:lstStyle/>
          <a:p>
            <a:r>
              <a:rPr lang="fr-FR" sz="2800" b="1" dirty="0" smtClean="0"/>
              <a:t>ICOM : CE QUE VOUS SAUREZ FAIRE ?</a:t>
            </a:r>
          </a:p>
        </p:txBody>
      </p:sp>
      <p:grpSp>
        <p:nvGrpSpPr>
          <p:cNvPr id="5" name="Grouper 4"/>
          <p:cNvGrpSpPr/>
          <p:nvPr/>
        </p:nvGrpSpPr>
        <p:grpSpPr>
          <a:xfrm>
            <a:off x="558800" y="1412875"/>
            <a:ext cx="7804150" cy="3330575"/>
            <a:chOff x="1109663" y="1914525"/>
            <a:chExt cx="7804150" cy="3330575"/>
          </a:xfrm>
        </p:grpSpPr>
        <p:sp>
          <p:nvSpPr>
            <p:cNvPr id="6" name="Oval 4"/>
            <p:cNvSpPr>
              <a:spLocks noChangeArrowheads="1"/>
            </p:cNvSpPr>
            <p:nvPr/>
          </p:nvSpPr>
          <p:spPr bwMode="auto">
            <a:xfrm>
              <a:off x="4146550" y="3130550"/>
              <a:ext cx="1655763" cy="1262063"/>
            </a:xfrm>
            <a:prstGeom prst="ellipse">
              <a:avLst/>
            </a:prstGeom>
            <a:solidFill>
              <a:schemeClr val="accent1"/>
            </a:solidFill>
            <a:ln w="9525">
              <a:solidFill>
                <a:schemeClr val="tx1"/>
              </a:solidFill>
              <a:round/>
              <a:headEnd/>
              <a:tailEnd/>
            </a:ln>
          </p:spPr>
          <p:txBody>
            <a:bodyPr wrap="none" anchor="ctr"/>
            <a:lstStyle/>
            <a:p>
              <a:pPr algn="ctr"/>
              <a:endParaRPr lang="en-US"/>
            </a:p>
          </p:txBody>
        </p:sp>
        <p:sp>
          <p:nvSpPr>
            <p:cNvPr id="7" name="Line 6"/>
            <p:cNvSpPr>
              <a:spLocks noChangeShapeType="1"/>
            </p:cNvSpPr>
            <p:nvPr/>
          </p:nvSpPr>
          <p:spPr bwMode="auto">
            <a:xfrm flipV="1">
              <a:off x="4930775" y="2578100"/>
              <a:ext cx="0" cy="53816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8" name="Line 7"/>
            <p:cNvSpPr>
              <a:spLocks noChangeShapeType="1"/>
            </p:cNvSpPr>
            <p:nvPr/>
          </p:nvSpPr>
          <p:spPr bwMode="auto">
            <a:xfrm flipV="1">
              <a:off x="5802313" y="3768725"/>
              <a:ext cx="57943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9" name="Line 9"/>
            <p:cNvSpPr>
              <a:spLocks noChangeShapeType="1"/>
            </p:cNvSpPr>
            <p:nvPr/>
          </p:nvSpPr>
          <p:spPr bwMode="auto">
            <a:xfrm flipH="1">
              <a:off x="3582988" y="3754438"/>
              <a:ext cx="54927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10" name="Line 10"/>
            <p:cNvSpPr>
              <a:spLocks noChangeShapeType="1"/>
            </p:cNvSpPr>
            <p:nvPr/>
          </p:nvSpPr>
          <p:spPr bwMode="auto">
            <a:xfrm flipV="1">
              <a:off x="5526088" y="2854325"/>
              <a:ext cx="434975" cy="4349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11" name="Line 11"/>
            <p:cNvSpPr>
              <a:spLocks noChangeShapeType="1"/>
            </p:cNvSpPr>
            <p:nvPr/>
          </p:nvSpPr>
          <p:spPr bwMode="auto">
            <a:xfrm>
              <a:off x="5511800" y="4248150"/>
              <a:ext cx="392113" cy="3619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12" name="Line 12"/>
            <p:cNvSpPr>
              <a:spLocks noChangeShapeType="1"/>
            </p:cNvSpPr>
            <p:nvPr/>
          </p:nvSpPr>
          <p:spPr bwMode="auto">
            <a:xfrm flipH="1">
              <a:off x="3871913" y="4203700"/>
              <a:ext cx="508000" cy="4206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13" name="Line 13"/>
            <p:cNvSpPr>
              <a:spLocks noChangeShapeType="1"/>
            </p:cNvSpPr>
            <p:nvPr/>
          </p:nvSpPr>
          <p:spPr bwMode="auto">
            <a:xfrm flipH="1" flipV="1">
              <a:off x="3914775" y="2897188"/>
              <a:ext cx="508000" cy="39211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14" name="Text Box 14"/>
            <p:cNvSpPr txBox="1">
              <a:spLocks noChangeArrowheads="1"/>
            </p:cNvSpPr>
            <p:nvPr/>
          </p:nvSpPr>
          <p:spPr bwMode="auto">
            <a:xfrm>
              <a:off x="3967163" y="1914525"/>
              <a:ext cx="200818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FR" sz="1800"/>
                <a:t>Fixer des objectifs</a:t>
              </a:r>
              <a:endParaRPr lang="en-US" sz="1800"/>
            </a:p>
          </p:txBody>
        </p:sp>
        <p:sp>
          <p:nvSpPr>
            <p:cNvPr id="15" name="Text Box 15"/>
            <p:cNvSpPr txBox="1">
              <a:spLocks noChangeArrowheads="1"/>
            </p:cNvSpPr>
            <p:nvPr/>
          </p:nvSpPr>
          <p:spPr bwMode="auto">
            <a:xfrm>
              <a:off x="6159500" y="2301875"/>
              <a:ext cx="2511425"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Définir une stratégie et</a:t>
              </a:r>
            </a:p>
            <a:p>
              <a:pPr algn="ctr" eaLnBrk="1" hangingPunct="1"/>
              <a:r>
                <a:rPr lang="fr-FR" sz="1800"/>
                <a:t>choisir des leviers </a:t>
              </a:r>
            </a:p>
            <a:p>
              <a:pPr algn="ctr" eaLnBrk="1" hangingPunct="1"/>
              <a:r>
                <a:rPr lang="fr-FR" sz="1800"/>
                <a:t>stratégiques</a:t>
              </a:r>
              <a:endParaRPr lang="en-US" sz="1800"/>
            </a:p>
          </p:txBody>
        </p:sp>
        <p:sp>
          <p:nvSpPr>
            <p:cNvPr id="16" name="Text Box 16"/>
            <p:cNvSpPr txBox="1">
              <a:spLocks noChangeArrowheads="1"/>
            </p:cNvSpPr>
            <p:nvPr/>
          </p:nvSpPr>
          <p:spPr bwMode="auto">
            <a:xfrm>
              <a:off x="7685088" y="3260725"/>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endParaRPr lang="en-US" sz="1800"/>
            </a:p>
          </p:txBody>
        </p:sp>
        <p:sp>
          <p:nvSpPr>
            <p:cNvPr id="17" name="Text Box 17"/>
            <p:cNvSpPr txBox="1">
              <a:spLocks noChangeArrowheads="1"/>
            </p:cNvSpPr>
            <p:nvPr/>
          </p:nvSpPr>
          <p:spPr bwMode="auto">
            <a:xfrm>
              <a:off x="6445250" y="3335338"/>
              <a:ext cx="2468563"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Modéliser les fonctions</a:t>
              </a:r>
            </a:p>
            <a:p>
              <a:pPr algn="ctr" eaLnBrk="1" hangingPunct="1"/>
              <a:r>
                <a:rPr lang="fr-FR" sz="1800"/>
                <a:t>de l'entreprise pour</a:t>
              </a:r>
            </a:p>
            <a:p>
              <a:pPr algn="ctr" eaLnBrk="1" hangingPunct="1"/>
              <a:r>
                <a:rPr lang="fr-FR" sz="1800"/>
                <a:t>simuler les effets des</a:t>
              </a:r>
            </a:p>
            <a:p>
              <a:pPr algn="ctr" eaLnBrk="1" hangingPunct="1"/>
              <a:r>
                <a:rPr lang="fr-FR" sz="1800"/>
                <a:t>décisions tactiques</a:t>
              </a:r>
              <a:endParaRPr lang="en-US" sz="1800"/>
            </a:p>
          </p:txBody>
        </p:sp>
        <p:sp>
          <p:nvSpPr>
            <p:cNvPr id="18" name="Text Box 18"/>
            <p:cNvSpPr txBox="1">
              <a:spLocks noChangeArrowheads="1"/>
            </p:cNvSpPr>
            <p:nvPr/>
          </p:nvSpPr>
          <p:spPr bwMode="auto">
            <a:xfrm>
              <a:off x="5099050" y="4603750"/>
              <a:ext cx="209708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Elaborer des outils</a:t>
              </a:r>
            </a:p>
            <a:p>
              <a:pPr algn="ctr" eaLnBrk="1" hangingPunct="1"/>
              <a:r>
                <a:rPr lang="fr-FR" sz="1800"/>
                <a:t>d'aide à la décision</a:t>
              </a:r>
              <a:endParaRPr lang="en-US" sz="1800"/>
            </a:p>
          </p:txBody>
        </p:sp>
        <p:sp>
          <p:nvSpPr>
            <p:cNvPr id="19" name="Text Box 19"/>
            <p:cNvSpPr txBox="1">
              <a:spLocks noChangeArrowheads="1"/>
            </p:cNvSpPr>
            <p:nvPr/>
          </p:nvSpPr>
          <p:spPr bwMode="auto">
            <a:xfrm>
              <a:off x="2690813" y="4583113"/>
              <a:ext cx="1549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FR" sz="1800"/>
                <a:t>Construire un</a:t>
              </a:r>
            </a:p>
            <a:p>
              <a:pPr eaLnBrk="1" hangingPunct="1"/>
              <a:r>
                <a:rPr lang="fr-FR" sz="1800"/>
                <a:t>Business plan</a:t>
              </a:r>
              <a:endParaRPr lang="en-US" sz="1800"/>
            </a:p>
          </p:txBody>
        </p:sp>
        <p:sp>
          <p:nvSpPr>
            <p:cNvPr id="20" name="Text Box 20"/>
            <p:cNvSpPr txBox="1">
              <a:spLocks noChangeArrowheads="1"/>
            </p:cNvSpPr>
            <p:nvPr/>
          </p:nvSpPr>
          <p:spPr bwMode="auto">
            <a:xfrm>
              <a:off x="1109663" y="3408363"/>
              <a:ext cx="261143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Auditer et diagnostiquer</a:t>
              </a:r>
            </a:p>
            <a:p>
              <a:pPr algn="ctr" eaLnBrk="1" hangingPunct="1"/>
              <a:r>
                <a:rPr lang="fr-FR" sz="1800"/>
                <a:t>l'entreprise</a:t>
              </a:r>
              <a:endParaRPr lang="en-US" sz="1800"/>
            </a:p>
          </p:txBody>
        </p:sp>
        <p:sp>
          <p:nvSpPr>
            <p:cNvPr id="21" name="Text Box 21"/>
            <p:cNvSpPr txBox="1">
              <a:spLocks noChangeArrowheads="1"/>
            </p:cNvSpPr>
            <p:nvPr/>
          </p:nvSpPr>
          <p:spPr bwMode="auto">
            <a:xfrm>
              <a:off x="1762125" y="2436813"/>
              <a:ext cx="218281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Créer et développer</a:t>
              </a:r>
            </a:p>
            <a:p>
              <a:pPr algn="ctr" eaLnBrk="1" hangingPunct="1"/>
              <a:r>
                <a:rPr lang="fr-FR" sz="1800"/>
                <a:t>une entreprise</a:t>
              </a:r>
              <a:endParaRPr lang="en-US" sz="1800"/>
            </a:p>
          </p:txBody>
        </p:sp>
        <p:sp>
          <p:nvSpPr>
            <p:cNvPr id="22" name="Text Box 23"/>
            <p:cNvSpPr txBox="1">
              <a:spLocks noChangeArrowheads="1"/>
            </p:cNvSpPr>
            <p:nvPr/>
          </p:nvSpPr>
          <p:spPr bwMode="auto">
            <a:xfrm>
              <a:off x="4460875" y="3521075"/>
              <a:ext cx="9763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FR"/>
                <a:t>MSOE</a:t>
              </a:r>
              <a:endParaRPr lang="en-US"/>
            </a:p>
          </p:txBody>
        </p:sp>
      </p:grpSp>
      <p:sp>
        <p:nvSpPr>
          <p:cNvPr id="23" name="ZoneTexte 22"/>
          <p:cNvSpPr txBox="1"/>
          <p:nvPr/>
        </p:nvSpPr>
        <p:spPr>
          <a:xfrm>
            <a:off x="226031" y="5338713"/>
            <a:ext cx="8737488" cy="1569660"/>
          </a:xfrm>
          <a:prstGeom prst="rect">
            <a:avLst/>
          </a:prstGeom>
          <a:noFill/>
        </p:spPr>
        <p:txBody>
          <a:bodyPr wrap="none" rtlCol="0">
            <a:spAutoFit/>
          </a:bodyPr>
          <a:lstStyle/>
          <a:p>
            <a:r>
              <a:rPr lang="fr-FR" sz="2400" dirty="0" smtClean="0">
                <a:latin typeface="Arial"/>
                <a:cs typeface="Arial"/>
              </a:rPr>
              <a:t>Que vous interveniez en tant qu'ingénieur conseil ou que vous </a:t>
            </a:r>
          </a:p>
          <a:p>
            <a:r>
              <a:rPr lang="fr-FR" sz="2400" dirty="0" smtClean="0">
                <a:latin typeface="Arial"/>
                <a:cs typeface="Arial"/>
              </a:rPr>
              <a:t>désiriez créer votre propre entreprise, il vous faut savoir mettre </a:t>
            </a:r>
          </a:p>
          <a:p>
            <a:r>
              <a:rPr lang="fr-FR" sz="2400" dirty="0" smtClean="0">
                <a:latin typeface="Arial"/>
                <a:cs typeface="Arial"/>
              </a:rPr>
              <a:t>en œuvre ces compétences.</a:t>
            </a:r>
          </a:p>
          <a:p>
            <a:endParaRPr lang="fr-FR" sz="2400" dirty="0">
              <a:latin typeface="Arial"/>
              <a:cs typeface="Arial"/>
            </a:endParaRPr>
          </a:p>
        </p:txBody>
      </p:sp>
      <p:grpSp>
        <p:nvGrpSpPr>
          <p:cNvPr id="24" name="Grouper 23"/>
          <p:cNvGrpSpPr/>
          <p:nvPr/>
        </p:nvGrpSpPr>
        <p:grpSpPr>
          <a:xfrm>
            <a:off x="77030" y="255091"/>
            <a:ext cx="963539" cy="605075"/>
            <a:chOff x="1697111" y="1968119"/>
            <a:chExt cx="963539" cy="605075"/>
          </a:xfrm>
        </p:grpSpPr>
        <p:grpSp>
          <p:nvGrpSpPr>
            <p:cNvPr id="25" name="Grouper 24"/>
            <p:cNvGrpSpPr/>
            <p:nvPr/>
          </p:nvGrpSpPr>
          <p:grpSpPr>
            <a:xfrm>
              <a:off x="1702341" y="2083472"/>
              <a:ext cx="917318" cy="416660"/>
              <a:chOff x="1702341" y="2083472"/>
              <a:chExt cx="5690662" cy="2499370"/>
            </a:xfrm>
          </p:grpSpPr>
          <p:sp>
            <p:nvSpPr>
              <p:cNvPr id="34" name="Freeform 8"/>
              <p:cNvSpPr>
                <a:spLocks/>
              </p:cNvSpPr>
              <p:nvPr/>
            </p:nvSpPr>
            <p:spPr bwMode="auto">
              <a:xfrm>
                <a:off x="1702341" y="2083472"/>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66FF66"/>
              </a:solidFill>
              <a:ln w="9525">
                <a:solidFill>
                  <a:schemeClr val="tx1"/>
                </a:solidFill>
                <a:round/>
                <a:headEnd/>
                <a:tailEnd/>
              </a:ln>
              <a:effectLst/>
            </p:spPr>
            <p:txBody>
              <a:bodyPr/>
              <a:lstStyle/>
              <a:p>
                <a:endParaRPr lang="fr-FR"/>
              </a:p>
            </p:txBody>
          </p:sp>
          <p:sp>
            <p:nvSpPr>
              <p:cNvPr id="35" name="Freeform 9"/>
              <p:cNvSpPr>
                <a:spLocks/>
              </p:cNvSpPr>
              <p:nvPr/>
            </p:nvSpPr>
            <p:spPr bwMode="auto">
              <a:xfrm flipH="1">
                <a:off x="3125008" y="2083472"/>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99FF66"/>
              </a:solidFill>
              <a:ln w="9525">
                <a:solidFill>
                  <a:schemeClr val="tx1"/>
                </a:solidFill>
                <a:round/>
                <a:headEnd/>
                <a:tailEnd/>
              </a:ln>
              <a:effectLst/>
            </p:spPr>
            <p:txBody>
              <a:bodyPr/>
              <a:lstStyle/>
              <a:p>
                <a:endParaRPr lang="fr-FR"/>
              </a:p>
            </p:txBody>
          </p:sp>
          <p:sp>
            <p:nvSpPr>
              <p:cNvPr id="36" name="Freeform 11"/>
              <p:cNvSpPr>
                <a:spLocks/>
              </p:cNvSpPr>
              <p:nvPr/>
            </p:nvSpPr>
            <p:spPr bwMode="auto">
              <a:xfrm>
                <a:off x="1702341" y="3628073"/>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sp>
            <p:nvSpPr>
              <p:cNvPr id="37" name="Freeform 18"/>
              <p:cNvSpPr>
                <a:spLocks/>
              </p:cNvSpPr>
              <p:nvPr/>
            </p:nvSpPr>
            <p:spPr bwMode="auto">
              <a:xfrm flipV="1">
                <a:off x="4547672" y="2558734"/>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FFCC"/>
              </a:solidFill>
              <a:ln w="9525">
                <a:solidFill>
                  <a:schemeClr val="tx1"/>
                </a:solidFill>
                <a:round/>
                <a:headEnd/>
                <a:tailEnd/>
              </a:ln>
              <a:effectLst/>
            </p:spPr>
            <p:txBody>
              <a:bodyPr/>
              <a:lstStyle/>
              <a:p>
                <a:endParaRPr lang="fr-FR"/>
              </a:p>
            </p:txBody>
          </p:sp>
          <p:sp>
            <p:nvSpPr>
              <p:cNvPr id="38" name="Freeform 19"/>
              <p:cNvSpPr>
                <a:spLocks/>
              </p:cNvSpPr>
              <p:nvPr/>
            </p:nvSpPr>
            <p:spPr bwMode="auto">
              <a:xfrm flipH="1" flipV="1">
                <a:off x="5970339" y="2558734"/>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CCFF"/>
              </a:solidFill>
              <a:ln w="9525">
                <a:solidFill>
                  <a:schemeClr val="tx1"/>
                </a:solidFill>
                <a:round/>
                <a:headEnd/>
                <a:tailEnd/>
              </a:ln>
              <a:effectLst/>
            </p:spPr>
            <p:txBody>
              <a:bodyPr/>
              <a:lstStyle/>
              <a:p>
                <a:endParaRPr lang="fr-FR"/>
              </a:p>
            </p:txBody>
          </p:sp>
          <p:sp>
            <p:nvSpPr>
              <p:cNvPr id="39" name="Freeform 20"/>
              <p:cNvSpPr>
                <a:spLocks/>
              </p:cNvSpPr>
              <p:nvPr/>
            </p:nvSpPr>
            <p:spPr bwMode="auto">
              <a:xfrm flipV="1">
                <a:off x="4547672" y="2202287"/>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grpSp>
        <p:sp>
          <p:nvSpPr>
            <p:cNvPr id="26" name="Text Box 22"/>
            <p:cNvSpPr txBox="1">
              <a:spLocks noChangeArrowheads="1"/>
            </p:cNvSpPr>
            <p:nvPr/>
          </p:nvSpPr>
          <p:spPr bwMode="auto">
            <a:xfrm>
              <a:off x="1697111" y="2090808"/>
              <a:ext cx="245990" cy="307777"/>
            </a:xfrm>
            <a:prstGeom prst="rect">
              <a:avLst/>
            </a:prstGeom>
            <a:noFill/>
            <a:ln w="9525">
              <a:noFill/>
              <a:miter lim="800000"/>
              <a:headEnd/>
              <a:tailEnd/>
            </a:ln>
            <a:effectLst/>
          </p:spPr>
          <p:txBody>
            <a:bodyPr wrap="square">
              <a:spAutoFit/>
            </a:bodyPr>
            <a:lstStyle/>
            <a:p>
              <a:r>
                <a:rPr lang="fr-FR" sz="1400" dirty="0" smtClean="0"/>
                <a:t>I</a:t>
              </a:r>
              <a:endParaRPr lang="fr-FR" sz="1400" dirty="0"/>
            </a:p>
          </p:txBody>
        </p:sp>
        <p:sp>
          <p:nvSpPr>
            <p:cNvPr id="27" name="Text Box 23"/>
            <p:cNvSpPr txBox="1">
              <a:spLocks noChangeArrowheads="1"/>
            </p:cNvSpPr>
            <p:nvPr/>
          </p:nvSpPr>
          <p:spPr bwMode="auto">
            <a:xfrm>
              <a:off x="1912605" y="2082273"/>
              <a:ext cx="265446" cy="307777"/>
            </a:xfrm>
            <a:prstGeom prst="rect">
              <a:avLst/>
            </a:prstGeom>
            <a:noFill/>
            <a:ln w="9525">
              <a:noFill/>
              <a:miter lim="800000"/>
              <a:headEnd/>
              <a:tailEnd/>
            </a:ln>
            <a:effectLst/>
          </p:spPr>
          <p:txBody>
            <a:bodyPr wrap="square">
              <a:spAutoFit/>
            </a:bodyPr>
            <a:lstStyle/>
            <a:p>
              <a:r>
                <a:rPr lang="fr-FR" sz="1400" dirty="0" smtClean="0"/>
                <a:t>C</a:t>
              </a:r>
              <a:endParaRPr lang="fr-FR" sz="1400" dirty="0"/>
            </a:p>
          </p:txBody>
        </p:sp>
        <p:sp>
          <p:nvSpPr>
            <p:cNvPr id="28" name="Text Box 24"/>
            <p:cNvSpPr txBox="1">
              <a:spLocks noChangeArrowheads="1"/>
            </p:cNvSpPr>
            <p:nvPr/>
          </p:nvSpPr>
          <p:spPr bwMode="auto">
            <a:xfrm>
              <a:off x="2116106" y="2163807"/>
              <a:ext cx="303539" cy="307777"/>
            </a:xfrm>
            <a:prstGeom prst="rect">
              <a:avLst/>
            </a:prstGeom>
            <a:noFill/>
            <a:ln w="9525">
              <a:noFill/>
              <a:miter lim="800000"/>
              <a:headEnd/>
              <a:tailEnd/>
            </a:ln>
            <a:effectLst/>
          </p:spPr>
          <p:txBody>
            <a:bodyPr wrap="none">
              <a:spAutoFit/>
            </a:bodyPr>
            <a:lstStyle/>
            <a:p>
              <a:r>
                <a:rPr lang="fr-FR" sz="1400" dirty="0" smtClean="0"/>
                <a:t>O</a:t>
              </a:r>
              <a:endParaRPr lang="fr-FR" sz="1400" dirty="0"/>
            </a:p>
          </p:txBody>
        </p:sp>
        <p:sp>
          <p:nvSpPr>
            <p:cNvPr id="29" name="Text Box 25"/>
            <p:cNvSpPr txBox="1">
              <a:spLocks noChangeArrowheads="1"/>
            </p:cNvSpPr>
            <p:nvPr/>
          </p:nvSpPr>
          <p:spPr bwMode="auto">
            <a:xfrm>
              <a:off x="2334743" y="2163401"/>
              <a:ext cx="325907" cy="307777"/>
            </a:xfrm>
            <a:prstGeom prst="rect">
              <a:avLst/>
            </a:prstGeom>
            <a:noFill/>
            <a:ln w="9525">
              <a:noFill/>
              <a:miter lim="800000"/>
              <a:headEnd/>
              <a:tailEnd/>
            </a:ln>
            <a:effectLst/>
          </p:spPr>
          <p:txBody>
            <a:bodyPr wrap="square">
              <a:spAutoFit/>
            </a:bodyPr>
            <a:lstStyle/>
            <a:p>
              <a:r>
                <a:rPr lang="fr-FR" sz="1400" dirty="0" smtClean="0"/>
                <a:t>M</a:t>
              </a:r>
              <a:endParaRPr lang="fr-FR" sz="1400" dirty="0"/>
            </a:p>
          </p:txBody>
        </p:sp>
        <p:sp>
          <p:nvSpPr>
            <p:cNvPr id="30" name="Text Box 42"/>
            <p:cNvSpPr txBox="1">
              <a:spLocks noChangeArrowheads="1"/>
            </p:cNvSpPr>
            <p:nvPr/>
          </p:nvSpPr>
          <p:spPr bwMode="auto">
            <a:xfrm>
              <a:off x="1718965" y="2318357"/>
              <a:ext cx="404378" cy="184666"/>
            </a:xfrm>
            <a:prstGeom prst="rect">
              <a:avLst/>
            </a:prstGeom>
            <a:noFill/>
            <a:ln w="9525">
              <a:noFill/>
              <a:miter lim="800000"/>
              <a:headEnd/>
              <a:tailEnd/>
            </a:ln>
            <a:effectLst/>
          </p:spPr>
          <p:txBody>
            <a:bodyPr wrap="none">
              <a:spAutoFit/>
            </a:bodyPr>
            <a:lstStyle/>
            <a:p>
              <a:r>
                <a:rPr lang="fr-FR" sz="600" dirty="0" smtClean="0"/>
                <a:t>Projets</a:t>
              </a:r>
              <a:endParaRPr lang="fr-FR" sz="600" dirty="0"/>
            </a:p>
          </p:txBody>
        </p:sp>
        <p:sp>
          <p:nvSpPr>
            <p:cNvPr id="31" name="Text Box 43"/>
            <p:cNvSpPr txBox="1">
              <a:spLocks noChangeArrowheads="1"/>
            </p:cNvSpPr>
            <p:nvPr/>
          </p:nvSpPr>
          <p:spPr bwMode="auto">
            <a:xfrm>
              <a:off x="1904175" y="1968119"/>
              <a:ext cx="506832" cy="184666"/>
            </a:xfrm>
            <a:prstGeom prst="rect">
              <a:avLst/>
            </a:prstGeom>
            <a:noFill/>
            <a:ln w="9525">
              <a:noFill/>
              <a:miter lim="800000"/>
              <a:headEnd/>
              <a:tailEnd/>
            </a:ln>
            <a:effectLst/>
          </p:spPr>
          <p:txBody>
            <a:bodyPr wrap="none">
              <a:spAutoFit/>
            </a:bodyPr>
            <a:lstStyle/>
            <a:p>
              <a:r>
                <a:rPr lang="fr-FR" sz="600" dirty="0" smtClean="0"/>
                <a:t>Entreprise</a:t>
              </a:r>
              <a:endParaRPr lang="fr-FR" sz="600" dirty="0"/>
            </a:p>
          </p:txBody>
        </p:sp>
        <p:sp>
          <p:nvSpPr>
            <p:cNvPr id="32" name="Text Box 43"/>
            <p:cNvSpPr txBox="1">
              <a:spLocks noChangeArrowheads="1"/>
            </p:cNvSpPr>
            <p:nvPr/>
          </p:nvSpPr>
          <p:spPr bwMode="auto">
            <a:xfrm>
              <a:off x="2159463" y="2066134"/>
              <a:ext cx="479618" cy="184666"/>
            </a:xfrm>
            <a:prstGeom prst="rect">
              <a:avLst/>
            </a:prstGeom>
            <a:noFill/>
            <a:ln w="9525">
              <a:noFill/>
              <a:miter lim="800000"/>
              <a:headEnd/>
              <a:tailEnd/>
            </a:ln>
            <a:effectLst/>
          </p:spPr>
          <p:txBody>
            <a:bodyPr wrap="none">
              <a:spAutoFit/>
            </a:bodyPr>
            <a:lstStyle/>
            <a:p>
              <a:r>
                <a:rPr lang="fr-FR" sz="600" dirty="0" smtClean="0"/>
                <a:t>Systèmes</a:t>
              </a:r>
              <a:endParaRPr lang="fr-FR" sz="600" dirty="0"/>
            </a:p>
          </p:txBody>
        </p:sp>
        <p:sp>
          <p:nvSpPr>
            <p:cNvPr id="33" name="Text Box 42"/>
            <p:cNvSpPr txBox="1">
              <a:spLocks noChangeArrowheads="1"/>
            </p:cNvSpPr>
            <p:nvPr/>
          </p:nvSpPr>
          <p:spPr bwMode="auto">
            <a:xfrm>
              <a:off x="1952770" y="2388528"/>
              <a:ext cx="405197" cy="184666"/>
            </a:xfrm>
            <a:prstGeom prst="rect">
              <a:avLst/>
            </a:prstGeom>
            <a:noFill/>
            <a:ln w="9525">
              <a:noFill/>
              <a:miter lim="800000"/>
              <a:headEnd/>
              <a:tailEnd/>
            </a:ln>
            <a:effectLst/>
          </p:spPr>
          <p:txBody>
            <a:bodyPr wrap="square">
              <a:spAutoFit/>
            </a:bodyPr>
            <a:lstStyle/>
            <a:p>
              <a:r>
                <a:rPr lang="fr-FR" sz="600" dirty="0" smtClean="0"/>
                <a:t>Equipe</a:t>
              </a:r>
              <a:endParaRPr lang="fr-FR" sz="600" dirty="0"/>
            </a:p>
          </p:txBody>
        </p:sp>
      </p:grpSp>
      <p:sp>
        <p:nvSpPr>
          <p:cNvPr id="2" name="Espace réservé du numéro de diapositive 1"/>
          <p:cNvSpPr>
            <a:spLocks noGrp="1"/>
          </p:cNvSpPr>
          <p:nvPr>
            <p:ph type="sldNum" sz="quarter" idx="12"/>
          </p:nvPr>
        </p:nvSpPr>
        <p:spPr/>
        <p:txBody>
          <a:bodyPr/>
          <a:lstStyle/>
          <a:p>
            <a:fld id="{2AAE9C9E-59FF-A045-A040-9F90E726B2EE}" type="slidenum">
              <a:rPr lang="fr-FR" smtClean="0"/>
              <a:t>6</a:t>
            </a:fld>
            <a:endParaRPr lang="fr-FR"/>
          </a:p>
        </p:txBody>
      </p:sp>
    </p:spTree>
    <p:extLst>
      <p:ext uri="{BB962C8B-B14F-4D97-AF65-F5344CB8AC3E}">
        <p14:creationId xmlns:p14="http://schemas.microsoft.com/office/powerpoint/2010/main" val="1594698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7"/>
          <p:cNvGrpSpPr>
            <a:grpSpLocks/>
          </p:cNvGrpSpPr>
          <p:nvPr/>
        </p:nvGrpSpPr>
        <p:grpSpPr bwMode="auto">
          <a:xfrm>
            <a:off x="1765299" y="1665605"/>
            <a:ext cx="6480175" cy="3268663"/>
            <a:chOff x="1431" y="1437"/>
            <a:chExt cx="4082" cy="2059"/>
          </a:xfrm>
        </p:grpSpPr>
        <p:sp>
          <p:nvSpPr>
            <p:cNvPr id="5" name="Oval 5"/>
            <p:cNvSpPr>
              <a:spLocks noChangeArrowheads="1"/>
            </p:cNvSpPr>
            <p:nvPr/>
          </p:nvSpPr>
          <p:spPr bwMode="auto">
            <a:xfrm>
              <a:off x="2708" y="2158"/>
              <a:ext cx="1043" cy="795"/>
            </a:xfrm>
            <a:prstGeom prst="ellipse">
              <a:avLst/>
            </a:prstGeom>
            <a:solidFill>
              <a:schemeClr val="accent1"/>
            </a:solidFill>
            <a:ln w="9525">
              <a:solidFill>
                <a:schemeClr val="tx1"/>
              </a:solidFill>
              <a:round/>
              <a:headEnd/>
              <a:tailEnd/>
            </a:ln>
          </p:spPr>
          <p:txBody>
            <a:bodyPr wrap="none" anchor="ctr"/>
            <a:lstStyle/>
            <a:p>
              <a:pPr algn="ctr"/>
              <a:endParaRPr lang="en-US"/>
            </a:p>
          </p:txBody>
        </p:sp>
        <p:sp>
          <p:nvSpPr>
            <p:cNvPr id="6" name="Line 6"/>
            <p:cNvSpPr>
              <a:spLocks noChangeShapeType="1"/>
            </p:cNvSpPr>
            <p:nvPr/>
          </p:nvSpPr>
          <p:spPr bwMode="auto">
            <a:xfrm flipV="1">
              <a:off x="3202" y="1810"/>
              <a:ext cx="0" cy="33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7" name="Line 7"/>
            <p:cNvSpPr>
              <a:spLocks noChangeShapeType="1"/>
            </p:cNvSpPr>
            <p:nvPr/>
          </p:nvSpPr>
          <p:spPr bwMode="auto">
            <a:xfrm flipV="1">
              <a:off x="3751" y="2560"/>
              <a:ext cx="36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8" name="Line 8"/>
            <p:cNvSpPr>
              <a:spLocks noChangeShapeType="1"/>
            </p:cNvSpPr>
            <p:nvPr/>
          </p:nvSpPr>
          <p:spPr bwMode="auto">
            <a:xfrm>
              <a:off x="3193" y="2953"/>
              <a:ext cx="0" cy="31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9" name="Line 9"/>
            <p:cNvSpPr>
              <a:spLocks noChangeShapeType="1"/>
            </p:cNvSpPr>
            <p:nvPr/>
          </p:nvSpPr>
          <p:spPr bwMode="auto">
            <a:xfrm rot="-1372280" flipH="1" flipV="1">
              <a:off x="2372" y="2719"/>
              <a:ext cx="364" cy="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10" name="Line 10"/>
            <p:cNvSpPr>
              <a:spLocks noChangeShapeType="1"/>
            </p:cNvSpPr>
            <p:nvPr/>
          </p:nvSpPr>
          <p:spPr bwMode="auto">
            <a:xfrm flipV="1">
              <a:off x="3577" y="1984"/>
              <a:ext cx="274" cy="27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11" name="Line 11"/>
            <p:cNvSpPr>
              <a:spLocks noChangeShapeType="1"/>
            </p:cNvSpPr>
            <p:nvPr/>
          </p:nvSpPr>
          <p:spPr bwMode="auto">
            <a:xfrm>
              <a:off x="3568" y="2862"/>
              <a:ext cx="247" cy="22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12" name="Line 12"/>
            <p:cNvSpPr>
              <a:spLocks noChangeShapeType="1"/>
            </p:cNvSpPr>
            <p:nvPr/>
          </p:nvSpPr>
          <p:spPr bwMode="auto">
            <a:xfrm flipH="1">
              <a:off x="2535" y="2834"/>
              <a:ext cx="320" cy="26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13" name="Line 13"/>
            <p:cNvSpPr>
              <a:spLocks noChangeShapeType="1"/>
            </p:cNvSpPr>
            <p:nvPr/>
          </p:nvSpPr>
          <p:spPr bwMode="auto">
            <a:xfrm flipH="1" flipV="1">
              <a:off x="2562" y="2011"/>
              <a:ext cx="320" cy="24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14" name="Text Box 14"/>
            <p:cNvSpPr txBox="1">
              <a:spLocks noChangeArrowheads="1"/>
            </p:cNvSpPr>
            <p:nvPr/>
          </p:nvSpPr>
          <p:spPr bwMode="auto">
            <a:xfrm>
              <a:off x="2795" y="2423"/>
              <a:ext cx="8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FR"/>
                <a:t>MEQUIP</a:t>
              </a:r>
              <a:endParaRPr lang="en-US"/>
            </a:p>
          </p:txBody>
        </p:sp>
        <p:sp>
          <p:nvSpPr>
            <p:cNvPr id="15" name="Text Box 15"/>
            <p:cNvSpPr txBox="1">
              <a:spLocks noChangeArrowheads="1"/>
            </p:cNvSpPr>
            <p:nvPr/>
          </p:nvSpPr>
          <p:spPr bwMode="auto">
            <a:xfrm>
              <a:off x="2785" y="1437"/>
              <a:ext cx="819"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Ecouter</a:t>
              </a:r>
            </a:p>
            <a:p>
              <a:pPr algn="ctr" eaLnBrk="1" hangingPunct="1"/>
              <a:r>
                <a:rPr lang="fr-FR" sz="1800"/>
                <a:t>Reformuler</a:t>
              </a:r>
              <a:endParaRPr lang="en-US" sz="1800"/>
            </a:p>
          </p:txBody>
        </p:sp>
        <p:sp>
          <p:nvSpPr>
            <p:cNvPr id="16" name="Text Box 16"/>
            <p:cNvSpPr txBox="1">
              <a:spLocks noChangeArrowheads="1"/>
            </p:cNvSpPr>
            <p:nvPr/>
          </p:nvSpPr>
          <p:spPr bwMode="auto">
            <a:xfrm>
              <a:off x="3865" y="1812"/>
              <a:ext cx="136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FR" sz="1800"/>
                <a:t>Animer une réunion</a:t>
              </a:r>
              <a:endParaRPr lang="en-US" sz="1800"/>
            </a:p>
          </p:txBody>
        </p:sp>
        <p:sp>
          <p:nvSpPr>
            <p:cNvPr id="17" name="Text Box 17"/>
            <p:cNvSpPr txBox="1">
              <a:spLocks noChangeArrowheads="1"/>
            </p:cNvSpPr>
            <p:nvPr/>
          </p:nvSpPr>
          <p:spPr bwMode="auto">
            <a:xfrm>
              <a:off x="4139" y="2434"/>
              <a:ext cx="137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FR" sz="1800"/>
                <a:t>Travailler en équipe</a:t>
              </a:r>
              <a:endParaRPr lang="en-US" sz="1800"/>
            </a:p>
          </p:txBody>
        </p:sp>
        <p:sp>
          <p:nvSpPr>
            <p:cNvPr id="18" name="Text Box 18"/>
            <p:cNvSpPr txBox="1">
              <a:spLocks noChangeArrowheads="1"/>
            </p:cNvSpPr>
            <p:nvPr/>
          </p:nvSpPr>
          <p:spPr bwMode="auto">
            <a:xfrm>
              <a:off x="3827" y="2992"/>
              <a:ext cx="68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FR" sz="1800"/>
                <a:t>Déléguer</a:t>
              </a:r>
              <a:endParaRPr lang="en-US" sz="1800"/>
            </a:p>
          </p:txBody>
        </p:sp>
        <p:sp>
          <p:nvSpPr>
            <p:cNvPr id="19" name="Text Box 19"/>
            <p:cNvSpPr txBox="1">
              <a:spLocks noChangeArrowheads="1"/>
            </p:cNvSpPr>
            <p:nvPr/>
          </p:nvSpPr>
          <p:spPr bwMode="auto">
            <a:xfrm>
              <a:off x="2868" y="3265"/>
              <a:ext cx="69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FR" sz="1800"/>
                <a:t>Contrôler</a:t>
              </a:r>
              <a:endParaRPr lang="en-US" sz="1800"/>
            </a:p>
          </p:txBody>
        </p:sp>
        <p:sp>
          <p:nvSpPr>
            <p:cNvPr id="20" name="Text Box 20"/>
            <p:cNvSpPr txBox="1">
              <a:spLocks noChangeArrowheads="1"/>
            </p:cNvSpPr>
            <p:nvPr/>
          </p:nvSpPr>
          <p:spPr bwMode="auto">
            <a:xfrm>
              <a:off x="1506" y="3082"/>
              <a:ext cx="1252"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Gérer votre stress</a:t>
              </a:r>
            </a:p>
            <a:p>
              <a:pPr algn="ctr" eaLnBrk="1" hangingPunct="1"/>
              <a:r>
                <a:rPr lang="fr-FR" sz="1800"/>
                <a:t>et votre temps</a:t>
              </a:r>
              <a:endParaRPr lang="en-US" sz="1800"/>
            </a:p>
          </p:txBody>
        </p:sp>
        <p:sp>
          <p:nvSpPr>
            <p:cNvPr id="21" name="Text Box 21"/>
            <p:cNvSpPr txBox="1">
              <a:spLocks noChangeArrowheads="1"/>
            </p:cNvSpPr>
            <p:nvPr/>
          </p:nvSpPr>
          <p:spPr bwMode="auto">
            <a:xfrm>
              <a:off x="1467" y="2562"/>
              <a:ext cx="916"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Résoudre un</a:t>
              </a:r>
            </a:p>
            <a:p>
              <a:pPr algn="ctr" eaLnBrk="1" hangingPunct="1"/>
              <a:r>
                <a:rPr lang="fr-FR" sz="1800"/>
                <a:t>problème</a:t>
              </a:r>
              <a:endParaRPr lang="en-US" sz="1800"/>
            </a:p>
          </p:txBody>
        </p:sp>
        <p:sp>
          <p:nvSpPr>
            <p:cNvPr id="22" name="Text Box 22"/>
            <p:cNvSpPr txBox="1">
              <a:spLocks noChangeArrowheads="1"/>
            </p:cNvSpPr>
            <p:nvPr/>
          </p:nvSpPr>
          <p:spPr bwMode="auto">
            <a:xfrm>
              <a:off x="1431" y="1747"/>
              <a:ext cx="1143"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Décider seul ou </a:t>
              </a:r>
            </a:p>
            <a:p>
              <a:pPr algn="ctr" eaLnBrk="1" hangingPunct="1"/>
              <a:r>
                <a:rPr lang="fr-FR" sz="1800"/>
                <a:t>en équipe</a:t>
              </a:r>
              <a:endParaRPr lang="en-US" sz="1800"/>
            </a:p>
          </p:txBody>
        </p:sp>
        <p:sp>
          <p:nvSpPr>
            <p:cNvPr id="23" name="Text Box 25"/>
            <p:cNvSpPr txBox="1">
              <a:spLocks noChangeArrowheads="1"/>
            </p:cNvSpPr>
            <p:nvPr/>
          </p:nvSpPr>
          <p:spPr bwMode="auto">
            <a:xfrm>
              <a:off x="1645" y="2249"/>
              <a:ext cx="67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FR" sz="1800"/>
                <a:t>Négocier</a:t>
              </a:r>
            </a:p>
          </p:txBody>
        </p:sp>
        <p:sp>
          <p:nvSpPr>
            <p:cNvPr id="24" name="Line 26"/>
            <p:cNvSpPr>
              <a:spLocks noChangeShapeType="1"/>
            </p:cNvSpPr>
            <p:nvPr/>
          </p:nvSpPr>
          <p:spPr bwMode="auto">
            <a:xfrm flipH="1" flipV="1">
              <a:off x="2348" y="2373"/>
              <a:ext cx="361" cy="8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grpSp>
      <p:sp>
        <p:nvSpPr>
          <p:cNvPr id="25" name="ZoneTexte 24"/>
          <p:cNvSpPr txBox="1"/>
          <p:nvPr/>
        </p:nvSpPr>
        <p:spPr>
          <a:xfrm>
            <a:off x="1678824" y="338165"/>
            <a:ext cx="5767299" cy="523220"/>
          </a:xfrm>
          <a:prstGeom prst="rect">
            <a:avLst/>
          </a:prstGeom>
          <a:noFill/>
        </p:spPr>
        <p:txBody>
          <a:bodyPr wrap="none" rtlCol="0">
            <a:spAutoFit/>
          </a:bodyPr>
          <a:lstStyle/>
          <a:p>
            <a:r>
              <a:rPr lang="fr-FR" sz="2800" b="1" dirty="0" smtClean="0"/>
              <a:t>ICOM : CE QUE VOUS SAUREZ FAIRE ?</a:t>
            </a:r>
          </a:p>
        </p:txBody>
      </p:sp>
      <p:sp>
        <p:nvSpPr>
          <p:cNvPr id="26" name="Text Box 23"/>
          <p:cNvSpPr txBox="1">
            <a:spLocks noChangeArrowheads="1"/>
          </p:cNvSpPr>
          <p:nvPr/>
        </p:nvSpPr>
        <p:spPr bwMode="auto">
          <a:xfrm>
            <a:off x="914400" y="5722938"/>
            <a:ext cx="750698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FR" dirty="0">
                <a:latin typeface="Arial"/>
                <a:cs typeface="Arial"/>
              </a:rPr>
              <a:t>Quels que soient vos domaines d'intervention, ces </a:t>
            </a:r>
          </a:p>
          <a:p>
            <a:pPr eaLnBrk="1" hangingPunct="1"/>
            <a:r>
              <a:rPr lang="fr-FR" dirty="0">
                <a:latin typeface="Arial"/>
                <a:cs typeface="Arial"/>
              </a:rPr>
              <a:t>compétences comportementales sont indispensables.</a:t>
            </a:r>
          </a:p>
        </p:txBody>
      </p:sp>
      <p:grpSp>
        <p:nvGrpSpPr>
          <p:cNvPr id="27" name="Grouper 26"/>
          <p:cNvGrpSpPr/>
          <p:nvPr/>
        </p:nvGrpSpPr>
        <p:grpSpPr>
          <a:xfrm>
            <a:off x="221875" y="256310"/>
            <a:ext cx="963539" cy="605075"/>
            <a:chOff x="1697111" y="1968119"/>
            <a:chExt cx="963539" cy="605075"/>
          </a:xfrm>
        </p:grpSpPr>
        <p:grpSp>
          <p:nvGrpSpPr>
            <p:cNvPr id="28" name="Grouper 27"/>
            <p:cNvGrpSpPr/>
            <p:nvPr/>
          </p:nvGrpSpPr>
          <p:grpSpPr>
            <a:xfrm>
              <a:off x="1702341" y="2083472"/>
              <a:ext cx="917318" cy="416660"/>
              <a:chOff x="1702341" y="2083472"/>
              <a:chExt cx="5690662" cy="2499370"/>
            </a:xfrm>
          </p:grpSpPr>
          <p:sp>
            <p:nvSpPr>
              <p:cNvPr id="37" name="Freeform 8"/>
              <p:cNvSpPr>
                <a:spLocks/>
              </p:cNvSpPr>
              <p:nvPr/>
            </p:nvSpPr>
            <p:spPr bwMode="auto">
              <a:xfrm>
                <a:off x="1702341" y="2083472"/>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66FF66"/>
              </a:solidFill>
              <a:ln w="9525">
                <a:solidFill>
                  <a:schemeClr val="tx1"/>
                </a:solidFill>
                <a:round/>
                <a:headEnd/>
                <a:tailEnd/>
              </a:ln>
              <a:effectLst/>
            </p:spPr>
            <p:txBody>
              <a:bodyPr/>
              <a:lstStyle/>
              <a:p>
                <a:endParaRPr lang="fr-FR"/>
              </a:p>
            </p:txBody>
          </p:sp>
          <p:sp>
            <p:nvSpPr>
              <p:cNvPr id="38" name="Freeform 9"/>
              <p:cNvSpPr>
                <a:spLocks/>
              </p:cNvSpPr>
              <p:nvPr/>
            </p:nvSpPr>
            <p:spPr bwMode="auto">
              <a:xfrm flipH="1">
                <a:off x="3125008" y="2083472"/>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99FF66"/>
              </a:solidFill>
              <a:ln w="9525">
                <a:solidFill>
                  <a:schemeClr val="tx1"/>
                </a:solidFill>
                <a:round/>
                <a:headEnd/>
                <a:tailEnd/>
              </a:ln>
              <a:effectLst/>
            </p:spPr>
            <p:txBody>
              <a:bodyPr/>
              <a:lstStyle/>
              <a:p>
                <a:endParaRPr lang="fr-FR"/>
              </a:p>
            </p:txBody>
          </p:sp>
          <p:sp>
            <p:nvSpPr>
              <p:cNvPr id="39" name="Freeform 11"/>
              <p:cNvSpPr>
                <a:spLocks/>
              </p:cNvSpPr>
              <p:nvPr/>
            </p:nvSpPr>
            <p:spPr bwMode="auto">
              <a:xfrm>
                <a:off x="1702341" y="3628073"/>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sp>
            <p:nvSpPr>
              <p:cNvPr id="40" name="Freeform 18"/>
              <p:cNvSpPr>
                <a:spLocks/>
              </p:cNvSpPr>
              <p:nvPr/>
            </p:nvSpPr>
            <p:spPr bwMode="auto">
              <a:xfrm flipV="1">
                <a:off x="4547672" y="2558734"/>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FFCC"/>
              </a:solidFill>
              <a:ln w="9525">
                <a:solidFill>
                  <a:schemeClr val="tx1"/>
                </a:solidFill>
                <a:round/>
                <a:headEnd/>
                <a:tailEnd/>
              </a:ln>
              <a:effectLst/>
            </p:spPr>
            <p:txBody>
              <a:bodyPr/>
              <a:lstStyle/>
              <a:p>
                <a:endParaRPr lang="fr-FR"/>
              </a:p>
            </p:txBody>
          </p:sp>
          <p:sp>
            <p:nvSpPr>
              <p:cNvPr id="41" name="Freeform 19"/>
              <p:cNvSpPr>
                <a:spLocks/>
              </p:cNvSpPr>
              <p:nvPr/>
            </p:nvSpPr>
            <p:spPr bwMode="auto">
              <a:xfrm flipH="1" flipV="1">
                <a:off x="5970339" y="2558734"/>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CCFF"/>
              </a:solidFill>
              <a:ln w="9525">
                <a:solidFill>
                  <a:schemeClr val="tx1"/>
                </a:solidFill>
                <a:round/>
                <a:headEnd/>
                <a:tailEnd/>
              </a:ln>
              <a:effectLst/>
            </p:spPr>
            <p:txBody>
              <a:bodyPr/>
              <a:lstStyle/>
              <a:p>
                <a:endParaRPr lang="fr-FR"/>
              </a:p>
            </p:txBody>
          </p:sp>
          <p:sp>
            <p:nvSpPr>
              <p:cNvPr id="42" name="Freeform 20"/>
              <p:cNvSpPr>
                <a:spLocks/>
              </p:cNvSpPr>
              <p:nvPr/>
            </p:nvSpPr>
            <p:spPr bwMode="auto">
              <a:xfrm flipV="1">
                <a:off x="4547672" y="2202287"/>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grpSp>
        <p:sp>
          <p:nvSpPr>
            <p:cNvPr id="29" name="Text Box 22"/>
            <p:cNvSpPr txBox="1">
              <a:spLocks noChangeArrowheads="1"/>
            </p:cNvSpPr>
            <p:nvPr/>
          </p:nvSpPr>
          <p:spPr bwMode="auto">
            <a:xfrm>
              <a:off x="1697111" y="2090808"/>
              <a:ext cx="245990" cy="307777"/>
            </a:xfrm>
            <a:prstGeom prst="rect">
              <a:avLst/>
            </a:prstGeom>
            <a:noFill/>
            <a:ln w="9525">
              <a:noFill/>
              <a:miter lim="800000"/>
              <a:headEnd/>
              <a:tailEnd/>
            </a:ln>
            <a:effectLst/>
          </p:spPr>
          <p:txBody>
            <a:bodyPr wrap="square">
              <a:spAutoFit/>
            </a:bodyPr>
            <a:lstStyle/>
            <a:p>
              <a:r>
                <a:rPr lang="fr-FR" sz="1400" dirty="0" smtClean="0"/>
                <a:t>I</a:t>
              </a:r>
              <a:endParaRPr lang="fr-FR" sz="1400" dirty="0"/>
            </a:p>
          </p:txBody>
        </p:sp>
        <p:sp>
          <p:nvSpPr>
            <p:cNvPr id="30" name="Text Box 23"/>
            <p:cNvSpPr txBox="1">
              <a:spLocks noChangeArrowheads="1"/>
            </p:cNvSpPr>
            <p:nvPr/>
          </p:nvSpPr>
          <p:spPr bwMode="auto">
            <a:xfrm>
              <a:off x="1912605" y="2082273"/>
              <a:ext cx="265446" cy="307777"/>
            </a:xfrm>
            <a:prstGeom prst="rect">
              <a:avLst/>
            </a:prstGeom>
            <a:noFill/>
            <a:ln w="9525">
              <a:noFill/>
              <a:miter lim="800000"/>
              <a:headEnd/>
              <a:tailEnd/>
            </a:ln>
            <a:effectLst/>
          </p:spPr>
          <p:txBody>
            <a:bodyPr wrap="square">
              <a:spAutoFit/>
            </a:bodyPr>
            <a:lstStyle/>
            <a:p>
              <a:r>
                <a:rPr lang="fr-FR" sz="1400" dirty="0" smtClean="0"/>
                <a:t>C</a:t>
              </a:r>
              <a:endParaRPr lang="fr-FR" sz="1400" dirty="0"/>
            </a:p>
          </p:txBody>
        </p:sp>
        <p:sp>
          <p:nvSpPr>
            <p:cNvPr id="31" name="Text Box 24"/>
            <p:cNvSpPr txBox="1">
              <a:spLocks noChangeArrowheads="1"/>
            </p:cNvSpPr>
            <p:nvPr/>
          </p:nvSpPr>
          <p:spPr bwMode="auto">
            <a:xfrm>
              <a:off x="2116106" y="2163807"/>
              <a:ext cx="303539" cy="307777"/>
            </a:xfrm>
            <a:prstGeom prst="rect">
              <a:avLst/>
            </a:prstGeom>
            <a:noFill/>
            <a:ln w="9525">
              <a:noFill/>
              <a:miter lim="800000"/>
              <a:headEnd/>
              <a:tailEnd/>
            </a:ln>
            <a:effectLst/>
          </p:spPr>
          <p:txBody>
            <a:bodyPr wrap="none">
              <a:spAutoFit/>
            </a:bodyPr>
            <a:lstStyle/>
            <a:p>
              <a:r>
                <a:rPr lang="fr-FR" sz="1400" dirty="0" smtClean="0"/>
                <a:t>O</a:t>
              </a:r>
              <a:endParaRPr lang="fr-FR" sz="1400" dirty="0"/>
            </a:p>
          </p:txBody>
        </p:sp>
        <p:sp>
          <p:nvSpPr>
            <p:cNvPr id="32" name="Text Box 25"/>
            <p:cNvSpPr txBox="1">
              <a:spLocks noChangeArrowheads="1"/>
            </p:cNvSpPr>
            <p:nvPr/>
          </p:nvSpPr>
          <p:spPr bwMode="auto">
            <a:xfrm>
              <a:off x="2334743" y="2163401"/>
              <a:ext cx="325907" cy="307777"/>
            </a:xfrm>
            <a:prstGeom prst="rect">
              <a:avLst/>
            </a:prstGeom>
            <a:noFill/>
            <a:ln w="9525">
              <a:noFill/>
              <a:miter lim="800000"/>
              <a:headEnd/>
              <a:tailEnd/>
            </a:ln>
            <a:effectLst/>
          </p:spPr>
          <p:txBody>
            <a:bodyPr wrap="square">
              <a:spAutoFit/>
            </a:bodyPr>
            <a:lstStyle/>
            <a:p>
              <a:r>
                <a:rPr lang="fr-FR" sz="1400" dirty="0" smtClean="0"/>
                <a:t>M</a:t>
              </a:r>
              <a:endParaRPr lang="fr-FR" sz="1400" dirty="0"/>
            </a:p>
          </p:txBody>
        </p:sp>
        <p:sp>
          <p:nvSpPr>
            <p:cNvPr id="33" name="Text Box 42"/>
            <p:cNvSpPr txBox="1">
              <a:spLocks noChangeArrowheads="1"/>
            </p:cNvSpPr>
            <p:nvPr/>
          </p:nvSpPr>
          <p:spPr bwMode="auto">
            <a:xfrm>
              <a:off x="1718965" y="2318357"/>
              <a:ext cx="404378" cy="184666"/>
            </a:xfrm>
            <a:prstGeom prst="rect">
              <a:avLst/>
            </a:prstGeom>
            <a:noFill/>
            <a:ln w="9525">
              <a:noFill/>
              <a:miter lim="800000"/>
              <a:headEnd/>
              <a:tailEnd/>
            </a:ln>
            <a:effectLst/>
          </p:spPr>
          <p:txBody>
            <a:bodyPr wrap="none">
              <a:spAutoFit/>
            </a:bodyPr>
            <a:lstStyle/>
            <a:p>
              <a:r>
                <a:rPr lang="fr-FR" sz="600" dirty="0" smtClean="0"/>
                <a:t>Projets</a:t>
              </a:r>
              <a:endParaRPr lang="fr-FR" sz="600" dirty="0"/>
            </a:p>
          </p:txBody>
        </p:sp>
        <p:sp>
          <p:nvSpPr>
            <p:cNvPr id="34" name="Text Box 43"/>
            <p:cNvSpPr txBox="1">
              <a:spLocks noChangeArrowheads="1"/>
            </p:cNvSpPr>
            <p:nvPr/>
          </p:nvSpPr>
          <p:spPr bwMode="auto">
            <a:xfrm>
              <a:off x="1904175" y="1968119"/>
              <a:ext cx="506832" cy="184666"/>
            </a:xfrm>
            <a:prstGeom prst="rect">
              <a:avLst/>
            </a:prstGeom>
            <a:noFill/>
            <a:ln w="9525">
              <a:noFill/>
              <a:miter lim="800000"/>
              <a:headEnd/>
              <a:tailEnd/>
            </a:ln>
            <a:effectLst/>
          </p:spPr>
          <p:txBody>
            <a:bodyPr wrap="none">
              <a:spAutoFit/>
            </a:bodyPr>
            <a:lstStyle/>
            <a:p>
              <a:r>
                <a:rPr lang="fr-FR" sz="600" dirty="0" smtClean="0"/>
                <a:t>Entreprise</a:t>
              </a:r>
              <a:endParaRPr lang="fr-FR" sz="600" dirty="0"/>
            </a:p>
          </p:txBody>
        </p:sp>
        <p:sp>
          <p:nvSpPr>
            <p:cNvPr id="35" name="Text Box 43"/>
            <p:cNvSpPr txBox="1">
              <a:spLocks noChangeArrowheads="1"/>
            </p:cNvSpPr>
            <p:nvPr/>
          </p:nvSpPr>
          <p:spPr bwMode="auto">
            <a:xfrm>
              <a:off x="2159463" y="2066134"/>
              <a:ext cx="479618" cy="184666"/>
            </a:xfrm>
            <a:prstGeom prst="rect">
              <a:avLst/>
            </a:prstGeom>
            <a:noFill/>
            <a:ln w="9525">
              <a:noFill/>
              <a:miter lim="800000"/>
              <a:headEnd/>
              <a:tailEnd/>
            </a:ln>
            <a:effectLst/>
          </p:spPr>
          <p:txBody>
            <a:bodyPr wrap="none">
              <a:spAutoFit/>
            </a:bodyPr>
            <a:lstStyle/>
            <a:p>
              <a:r>
                <a:rPr lang="fr-FR" sz="600" dirty="0" smtClean="0"/>
                <a:t>Systèmes</a:t>
              </a:r>
              <a:endParaRPr lang="fr-FR" sz="600" dirty="0"/>
            </a:p>
          </p:txBody>
        </p:sp>
        <p:sp>
          <p:nvSpPr>
            <p:cNvPr id="36" name="Text Box 42"/>
            <p:cNvSpPr txBox="1">
              <a:spLocks noChangeArrowheads="1"/>
            </p:cNvSpPr>
            <p:nvPr/>
          </p:nvSpPr>
          <p:spPr bwMode="auto">
            <a:xfrm>
              <a:off x="1952770" y="2388528"/>
              <a:ext cx="405197" cy="184666"/>
            </a:xfrm>
            <a:prstGeom prst="rect">
              <a:avLst/>
            </a:prstGeom>
            <a:noFill/>
            <a:ln w="9525">
              <a:noFill/>
              <a:miter lim="800000"/>
              <a:headEnd/>
              <a:tailEnd/>
            </a:ln>
            <a:effectLst/>
          </p:spPr>
          <p:txBody>
            <a:bodyPr wrap="square">
              <a:spAutoFit/>
            </a:bodyPr>
            <a:lstStyle/>
            <a:p>
              <a:r>
                <a:rPr lang="fr-FR" sz="600" dirty="0" smtClean="0"/>
                <a:t>Equipe</a:t>
              </a:r>
              <a:endParaRPr lang="fr-FR" sz="600" dirty="0"/>
            </a:p>
          </p:txBody>
        </p:sp>
      </p:grpSp>
      <p:sp>
        <p:nvSpPr>
          <p:cNvPr id="2" name="Espace réservé du numéro de diapositive 1"/>
          <p:cNvSpPr>
            <a:spLocks noGrp="1"/>
          </p:cNvSpPr>
          <p:nvPr>
            <p:ph type="sldNum" sz="quarter" idx="12"/>
          </p:nvPr>
        </p:nvSpPr>
        <p:spPr/>
        <p:txBody>
          <a:bodyPr/>
          <a:lstStyle/>
          <a:p>
            <a:fld id="{2AAE9C9E-59FF-A045-A040-9F90E726B2EE}" type="slidenum">
              <a:rPr lang="fr-FR" smtClean="0"/>
              <a:t>7</a:t>
            </a:fld>
            <a:endParaRPr lang="fr-FR"/>
          </a:p>
        </p:txBody>
      </p:sp>
    </p:spTree>
    <p:extLst>
      <p:ext uri="{BB962C8B-B14F-4D97-AF65-F5344CB8AC3E}">
        <p14:creationId xmlns:p14="http://schemas.microsoft.com/office/powerpoint/2010/main" val="3032379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4"/>
          <p:cNvGrpSpPr>
            <a:grpSpLocks/>
          </p:cNvGrpSpPr>
          <p:nvPr/>
        </p:nvGrpSpPr>
        <p:grpSpPr bwMode="auto">
          <a:xfrm>
            <a:off x="815976" y="1389064"/>
            <a:ext cx="7645400" cy="3851275"/>
            <a:chOff x="793" y="1231"/>
            <a:chExt cx="4816" cy="2426"/>
          </a:xfrm>
        </p:grpSpPr>
        <p:grpSp>
          <p:nvGrpSpPr>
            <p:cNvPr id="5" name="Group 4"/>
            <p:cNvGrpSpPr>
              <a:grpSpLocks/>
            </p:cNvGrpSpPr>
            <p:nvPr/>
          </p:nvGrpSpPr>
          <p:grpSpPr bwMode="auto">
            <a:xfrm>
              <a:off x="2232" y="1810"/>
              <a:ext cx="1763" cy="1453"/>
              <a:chOff x="2232" y="1810"/>
              <a:chExt cx="1763" cy="1453"/>
            </a:xfrm>
          </p:grpSpPr>
          <p:sp>
            <p:nvSpPr>
              <p:cNvPr id="23" name="Oval 5"/>
              <p:cNvSpPr>
                <a:spLocks noChangeArrowheads="1"/>
              </p:cNvSpPr>
              <p:nvPr/>
            </p:nvSpPr>
            <p:spPr bwMode="auto">
              <a:xfrm>
                <a:off x="2587" y="2158"/>
                <a:ext cx="1043" cy="795"/>
              </a:xfrm>
              <a:prstGeom prst="ellipse">
                <a:avLst/>
              </a:prstGeom>
              <a:solidFill>
                <a:schemeClr val="accent1"/>
              </a:solidFill>
              <a:ln w="9525">
                <a:solidFill>
                  <a:schemeClr val="tx1"/>
                </a:solidFill>
                <a:round/>
                <a:headEnd/>
                <a:tailEnd/>
              </a:ln>
            </p:spPr>
            <p:txBody>
              <a:bodyPr wrap="none" anchor="ctr"/>
              <a:lstStyle/>
              <a:p>
                <a:pPr algn="ctr"/>
                <a:endParaRPr lang="en-US"/>
              </a:p>
            </p:txBody>
          </p:sp>
          <p:sp>
            <p:nvSpPr>
              <p:cNvPr id="24" name="Line 6"/>
              <p:cNvSpPr>
                <a:spLocks noChangeShapeType="1"/>
              </p:cNvSpPr>
              <p:nvPr/>
            </p:nvSpPr>
            <p:spPr bwMode="auto">
              <a:xfrm flipV="1">
                <a:off x="3081" y="1810"/>
                <a:ext cx="0" cy="33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25" name="Line 7"/>
              <p:cNvSpPr>
                <a:spLocks noChangeShapeType="1"/>
              </p:cNvSpPr>
              <p:nvPr/>
            </p:nvSpPr>
            <p:spPr bwMode="auto">
              <a:xfrm flipV="1">
                <a:off x="3630" y="2560"/>
                <a:ext cx="36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26" name="Line 8"/>
              <p:cNvSpPr>
                <a:spLocks noChangeShapeType="1"/>
              </p:cNvSpPr>
              <p:nvPr/>
            </p:nvSpPr>
            <p:spPr bwMode="auto">
              <a:xfrm>
                <a:off x="3072" y="2953"/>
                <a:ext cx="0" cy="31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27" name="Line 9"/>
              <p:cNvSpPr>
                <a:spLocks noChangeShapeType="1"/>
              </p:cNvSpPr>
              <p:nvPr/>
            </p:nvSpPr>
            <p:spPr bwMode="auto">
              <a:xfrm flipH="1">
                <a:off x="2232" y="2551"/>
                <a:ext cx="34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28" name="Line 10"/>
              <p:cNvSpPr>
                <a:spLocks noChangeShapeType="1"/>
              </p:cNvSpPr>
              <p:nvPr/>
            </p:nvSpPr>
            <p:spPr bwMode="auto">
              <a:xfrm flipV="1">
                <a:off x="3456" y="1984"/>
                <a:ext cx="274" cy="27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29" name="Line 11"/>
              <p:cNvSpPr>
                <a:spLocks noChangeShapeType="1"/>
              </p:cNvSpPr>
              <p:nvPr/>
            </p:nvSpPr>
            <p:spPr bwMode="auto">
              <a:xfrm>
                <a:off x="3447" y="2862"/>
                <a:ext cx="247" cy="22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30" name="Line 12"/>
              <p:cNvSpPr>
                <a:spLocks noChangeShapeType="1"/>
              </p:cNvSpPr>
              <p:nvPr/>
            </p:nvSpPr>
            <p:spPr bwMode="auto">
              <a:xfrm flipH="1">
                <a:off x="2414" y="2834"/>
                <a:ext cx="320" cy="26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31" name="Line 13"/>
              <p:cNvSpPr>
                <a:spLocks noChangeShapeType="1"/>
              </p:cNvSpPr>
              <p:nvPr/>
            </p:nvSpPr>
            <p:spPr bwMode="auto">
              <a:xfrm flipH="1" flipV="1">
                <a:off x="2441" y="2011"/>
                <a:ext cx="320" cy="24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grpSp>
        <p:sp>
          <p:nvSpPr>
            <p:cNvPr id="6" name="Text Box 14"/>
            <p:cNvSpPr txBox="1">
              <a:spLocks noChangeArrowheads="1"/>
            </p:cNvSpPr>
            <p:nvPr/>
          </p:nvSpPr>
          <p:spPr bwMode="auto">
            <a:xfrm>
              <a:off x="2667" y="1231"/>
              <a:ext cx="893" cy="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Identifier le </a:t>
              </a:r>
            </a:p>
            <a:p>
              <a:pPr algn="ctr" eaLnBrk="1" hangingPunct="1"/>
              <a:r>
                <a:rPr lang="fr-FR" sz="1800"/>
                <a:t>besoin </a:t>
              </a:r>
            </a:p>
            <a:p>
              <a:pPr algn="ctr" eaLnBrk="1" hangingPunct="1"/>
              <a:r>
                <a:rPr lang="fr-FR" sz="1800"/>
                <a:t>client</a:t>
              </a:r>
            </a:p>
          </p:txBody>
        </p:sp>
        <p:sp>
          <p:nvSpPr>
            <p:cNvPr id="7" name="Text Box 15"/>
            <p:cNvSpPr txBox="1">
              <a:spLocks noChangeArrowheads="1"/>
            </p:cNvSpPr>
            <p:nvPr/>
          </p:nvSpPr>
          <p:spPr bwMode="auto">
            <a:xfrm>
              <a:off x="3731" y="1719"/>
              <a:ext cx="1618"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Elaborer le cahier </a:t>
              </a:r>
            </a:p>
            <a:p>
              <a:pPr algn="ctr" eaLnBrk="1" hangingPunct="1"/>
              <a:r>
                <a:rPr lang="fr-FR" sz="1800"/>
                <a:t>des charges fonctionnel</a:t>
              </a:r>
            </a:p>
          </p:txBody>
        </p:sp>
        <p:sp>
          <p:nvSpPr>
            <p:cNvPr id="8" name="Text Box 16"/>
            <p:cNvSpPr txBox="1">
              <a:spLocks noChangeArrowheads="1"/>
            </p:cNvSpPr>
            <p:nvPr/>
          </p:nvSpPr>
          <p:spPr bwMode="auto">
            <a:xfrm>
              <a:off x="3998" y="2341"/>
              <a:ext cx="1611"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Définir les objectifs </a:t>
              </a:r>
            </a:p>
            <a:p>
              <a:pPr algn="ctr" eaLnBrk="1" hangingPunct="1"/>
              <a:r>
                <a:rPr lang="fr-FR" sz="1800"/>
                <a:t>de l'intervention conseil</a:t>
              </a:r>
            </a:p>
          </p:txBody>
        </p:sp>
        <p:sp>
          <p:nvSpPr>
            <p:cNvPr id="9" name="Text Box 17"/>
            <p:cNvSpPr txBox="1">
              <a:spLocks noChangeArrowheads="1"/>
            </p:cNvSpPr>
            <p:nvPr/>
          </p:nvSpPr>
          <p:spPr bwMode="auto">
            <a:xfrm>
              <a:off x="3748" y="2950"/>
              <a:ext cx="1384" cy="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Construire le projet </a:t>
              </a:r>
            </a:p>
            <a:p>
              <a:pPr algn="ctr" eaLnBrk="1" hangingPunct="1"/>
              <a:r>
                <a:rPr lang="fr-FR" sz="1800"/>
                <a:t>et la proposition </a:t>
              </a:r>
            </a:p>
            <a:p>
              <a:pPr algn="ctr" eaLnBrk="1" hangingPunct="1"/>
              <a:r>
                <a:rPr lang="fr-FR" sz="1800"/>
                <a:t>d'intervention</a:t>
              </a:r>
            </a:p>
          </p:txBody>
        </p:sp>
        <p:sp>
          <p:nvSpPr>
            <p:cNvPr id="10" name="Text Box 18"/>
            <p:cNvSpPr txBox="1">
              <a:spLocks noChangeArrowheads="1"/>
            </p:cNvSpPr>
            <p:nvPr/>
          </p:nvSpPr>
          <p:spPr bwMode="auto">
            <a:xfrm>
              <a:off x="2431" y="3426"/>
              <a:ext cx="132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FR" sz="1800"/>
                <a:t>Négocier le contrat</a:t>
              </a:r>
            </a:p>
          </p:txBody>
        </p:sp>
        <p:sp>
          <p:nvSpPr>
            <p:cNvPr id="11" name="Text Box 19"/>
            <p:cNvSpPr txBox="1">
              <a:spLocks noChangeArrowheads="1"/>
            </p:cNvSpPr>
            <p:nvPr/>
          </p:nvSpPr>
          <p:spPr bwMode="auto">
            <a:xfrm>
              <a:off x="840" y="2839"/>
              <a:ext cx="1743" cy="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Réaliser le projet de STI  </a:t>
              </a:r>
            </a:p>
            <a:p>
              <a:pPr algn="ctr" eaLnBrk="1" hangingPunct="1"/>
              <a:r>
                <a:rPr lang="fr-FR" sz="1800"/>
                <a:t>(seul ou en animant </a:t>
              </a:r>
            </a:p>
            <a:p>
              <a:pPr algn="ctr" eaLnBrk="1" hangingPunct="1"/>
              <a:r>
                <a:rPr lang="fr-FR" sz="1800"/>
                <a:t>une équipe)</a:t>
              </a:r>
            </a:p>
          </p:txBody>
        </p:sp>
        <p:sp>
          <p:nvSpPr>
            <p:cNvPr id="12" name="Text Box 20"/>
            <p:cNvSpPr txBox="1">
              <a:spLocks noChangeArrowheads="1"/>
            </p:cNvSpPr>
            <p:nvPr/>
          </p:nvSpPr>
          <p:spPr bwMode="auto">
            <a:xfrm>
              <a:off x="843" y="1607"/>
              <a:ext cx="1637"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Rédiger et présenter </a:t>
              </a:r>
            </a:p>
            <a:p>
              <a:pPr algn="ctr" eaLnBrk="1" hangingPunct="1"/>
              <a:r>
                <a:rPr lang="fr-FR" sz="1800"/>
                <a:t>le bilan de l'intervention</a:t>
              </a:r>
            </a:p>
          </p:txBody>
        </p:sp>
        <p:sp>
          <p:nvSpPr>
            <p:cNvPr id="13" name="Text Box 21"/>
            <p:cNvSpPr txBox="1">
              <a:spLocks noChangeArrowheads="1"/>
            </p:cNvSpPr>
            <p:nvPr/>
          </p:nvSpPr>
          <p:spPr bwMode="auto">
            <a:xfrm>
              <a:off x="793" y="2250"/>
              <a:ext cx="1506"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Mesurer l'avancement</a:t>
              </a:r>
            </a:p>
            <a:p>
              <a:pPr algn="ctr" eaLnBrk="1" hangingPunct="1"/>
              <a:r>
                <a:rPr lang="fr-FR" sz="1800"/>
                <a:t>du projet</a:t>
              </a:r>
            </a:p>
          </p:txBody>
        </p:sp>
        <p:sp>
          <p:nvSpPr>
            <p:cNvPr id="14" name="Text Box 22"/>
            <p:cNvSpPr txBox="1">
              <a:spLocks noChangeArrowheads="1"/>
            </p:cNvSpPr>
            <p:nvPr/>
          </p:nvSpPr>
          <p:spPr bwMode="auto">
            <a:xfrm>
              <a:off x="2805" y="2386"/>
              <a:ext cx="55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FR"/>
                <a:t>MSTI</a:t>
              </a:r>
            </a:p>
          </p:txBody>
        </p:sp>
        <p:sp>
          <p:nvSpPr>
            <p:cNvPr id="15" name="AutoShape 26"/>
            <p:cNvSpPr>
              <a:spLocks noChangeArrowheads="1"/>
            </p:cNvSpPr>
            <p:nvPr/>
          </p:nvSpPr>
          <p:spPr bwMode="auto">
            <a:xfrm rot="2381109">
              <a:off x="3477" y="1523"/>
              <a:ext cx="389" cy="214"/>
            </a:xfrm>
            <a:prstGeom prst="notchedRightArrow">
              <a:avLst>
                <a:gd name="adj1" fmla="val 50000"/>
                <a:gd name="adj2" fmla="val 45444"/>
              </a:avLst>
            </a:prstGeom>
            <a:solidFill>
              <a:schemeClr val="accent1"/>
            </a:solidFill>
            <a:ln w="9525">
              <a:solidFill>
                <a:schemeClr val="tx1"/>
              </a:solidFill>
              <a:miter lim="800000"/>
              <a:headEnd/>
              <a:tailEnd/>
            </a:ln>
          </p:spPr>
          <p:txBody>
            <a:bodyPr wrap="none" anchor="ctr"/>
            <a:lstStyle/>
            <a:p>
              <a:endParaRPr lang="en-US"/>
            </a:p>
          </p:txBody>
        </p:sp>
        <p:sp>
          <p:nvSpPr>
            <p:cNvPr id="16" name="AutoShape 27"/>
            <p:cNvSpPr>
              <a:spLocks noChangeArrowheads="1"/>
            </p:cNvSpPr>
            <p:nvPr/>
          </p:nvSpPr>
          <p:spPr bwMode="auto">
            <a:xfrm rot="5400000">
              <a:off x="4390" y="2124"/>
              <a:ext cx="272" cy="214"/>
            </a:xfrm>
            <a:prstGeom prst="notchedRightArrow">
              <a:avLst>
                <a:gd name="adj1" fmla="val 50000"/>
                <a:gd name="adj2" fmla="val 31776"/>
              </a:avLst>
            </a:prstGeom>
            <a:solidFill>
              <a:schemeClr val="accent1"/>
            </a:solidFill>
            <a:ln w="9525">
              <a:solidFill>
                <a:schemeClr val="tx1"/>
              </a:solidFill>
              <a:miter lim="800000"/>
              <a:headEnd/>
              <a:tailEnd/>
            </a:ln>
          </p:spPr>
          <p:txBody>
            <a:bodyPr rot="10800000" vert="eaVert" wrap="none" anchor="ctr"/>
            <a:lstStyle/>
            <a:p>
              <a:endParaRPr lang="en-US"/>
            </a:p>
          </p:txBody>
        </p:sp>
        <p:sp>
          <p:nvSpPr>
            <p:cNvPr id="17" name="AutoShape 28"/>
            <p:cNvSpPr>
              <a:spLocks noChangeArrowheads="1"/>
            </p:cNvSpPr>
            <p:nvPr/>
          </p:nvSpPr>
          <p:spPr bwMode="auto">
            <a:xfrm rot="5400000">
              <a:off x="4393" y="2737"/>
              <a:ext cx="272" cy="214"/>
            </a:xfrm>
            <a:prstGeom prst="notchedRightArrow">
              <a:avLst>
                <a:gd name="adj1" fmla="val 50000"/>
                <a:gd name="adj2" fmla="val 31776"/>
              </a:avLst>
            </a:prstGeom>
            <a:solidFill>
              <a:schemeClr val="accent1"/>
            </a:solidFill>
            <a:ln w="9525">
              <a:solidFill>
                <a:schemeClr val="tx1"/>
              </a:solidFill>
              <a:miter lim="800000"/>
              <a:headEnd/>
              <a:tailEnd/>
            </a:ln>
          </p:spPr>
          <p:txBody>
            <a:bodyPr rot="10800000" vert="eaVert" wrap="none" anchor="ctr"/>
            <a:lstStyle/>
            <a:p>
              <a:endParaRPr lang="en-US"/>
            </a:p>
          </p:txBody>
        </p:sp>
        <p:sp>
          <p:nvSpPr>
            <p:cNvPr id="18" name="AutoShape 29"/>
            <p:cNvSpPr>
              <a:spLocks noChangeArrowheads="1"/>
            </p:cNvSpPr>
            <p:nvPr/>
          </p:nvSpPr>
          <p:spPr bwMode="auto">
            <a:xfrm rot="-5400000">
              <a:off x="1716" y="2013"/>
              <a:ext cx="272" cy="214"/>
            </a:xfrm>
            <a:prstGeom prst="notchedRightArrow">
              <a:avLst>
                <a:gd name="adj1" fmla="val 50000"/>
                <a:gd name="adj2" fmla="val 31776"/>
              </a:avLst>
            </a:prstGeom>
            <a:solidFill>
              <a:schemeClr val="accent1"/>
            </a:solidFill>
            <a:ln w="9525">
              <a:solidFill>
                <a:schemeClr val="tx1"/>
              </a:solidFill>
              <a:miter lim="800000"/>
              <a:headEnd/>
              <a:tailEnd/>
            </a:ln>
          </p:spPr>
          <p:txBody>
            <a:bodyPr vert="eaVert" wrap="none" anchor="ctr"/>
            <a:lstStyle/>
            <a:p>
              <a:endParaRPr lang="en-US"/>
            </a:p>
          </p:txBody>
        </p:sp>
        <p:sp>
          <p:nvSpPr>
            <p:cNvPr id="19" name="AutoShape 30"/>
            <p:cNvSpPr>
              <a:spLocks noChangeArrowheads="1"/>
            </p:cNvSpPr>
            <p:nvPr/>
          </p:nvSpPr>
          <p:spPr bwMode="auto">
            <a:xfrm rot="-5400000">
              <a:off x="1751" y="2609"/>
              <a:ext cx="272" cy="214"/>
            </a:xfrm>
            <a:prstGeom prst="notchedRightArrow">
              <a:avLst>
                <a:gd name="adj1" fmla="val 50000"/>
                <a:gd name="adj2" fmla="val 31776"/>
              </a:avLst>
            </a:prstGeom>
            <a:solidFill>
              <a:schemeClr val="accent1"/>
            </a:solidFill>
            <a:ln w="9525">
              <a:solidFill>
                <a:schemeClr val="tx1"/>
              </a:solidFill>
              <a:miter lim="800000"/>
              <a:headEnd/>
              <a:tailEnd/>
            </a:ln>
          </p:spPr>
          <p:txBody>
            <a:bodyPr vert="eaVert" wrap="none" anchor="ctr"/>
            <a:lstStyle/>
            <a:p>
              <a:endParaRPr lang="en-US"/>
            </a:p>
          </p:txBody>
        </p:sp>
        <p:sp>
          <p:nvSpPr>
            <p:cNvPr id="20" name="AutoShape 31"/>
            <p:cNvSpPr>
              <a:spLocks noChangeArrowheads="1"/>
            </p:cNvSpPr>
            <p:nvPr/>
          </p:nvSpPr>
          <p:spPr bwMode="auto">
            <a:xfrm rot="-9559651">
              <a:off x="2105" y="3313"/>
              <a:ext cx="272" cy="214"/>
            </a:xfrm>
            <a:prstGeom prst="notchedRightArrow">
              <a:avLst>
                <a:gd name="adj1" fmla="val 50000"/>
                <a:gd name="adj2" fmla="val 31776"/>
              </a:avLst>
            </a:prstGeom>
            <a:solidFill>
              <a:schemeClr val="accent1"/>
            </a:solidFill>
            <a:ln w="9525">
              <a:solidFill>
                <a:schemeClr val="tx1"/>
              </a:solidFill>
              <a:miter lim="800000"/>
              <a:headEnd/>
              <a:tailEnd/>
            </a:ln>
          </p:spPr>
          <p:txBody>
            <a:bodyPr rot="10800000" wrap="none" anchor="ctr"/>
            <a:lstStyle/>
            <a:p>
              <a:endParaRPr lang="en-US"/>
            </a:p>
          </p:txBody>
        </p:sp>
        <p:sp>
          <p:nvSpPr>
            <p:cNvPr id="21" name="AutoShape 32"/>
            <p:cNvSpPr>
              <a:spLocks noChangeArrowheads="1"/>
            </p:cNvSpPr>
            <p:nvPr/>
          </p:nvSpPr>
          <p:spPr bwMode="auto">
            <a:xfrm rot="8475824">
              <a:off x="3602" y="3247"/>
              <a:ext cx="272" cy="214"/>
            </a:xfrm>
            <a:prstGeom prst="notchedRightArrow">
              <a:avLst>
                <a:gd name="adj1" fmla="val 50000"/>
                <a:gd name="adj2" fmla="val 31776"/>
              </a:avLst>
            </a:prstGeom>
            <a:solidFill>
              <a:schemeClr val="accent1"/>
            </a:solidFill>
            <a:ln w="9525">
              <a:solidFill>
                <a:schemeClr val="tx1"/>
              </a:solidFill>
              <a:miter lim="800000"/>
              <a:headEnd/>
              <a:tailEnd/>
            </a:ln>
          </p:spPr>
          <p:txBody>
            <a:bodyPr rot="10800000" wrap="none" anchor="ctr"/>
            <a:lstStyle/>
            <a:p>
              <a:endParaRPr lang="en-US"/>
            </a:p>
          </p:txBody>
        </p:sp>
      </p:grpSp>
      <p:sp>
        <p:nvSpPr>
          <p:cNvPr id="32" name="ZoneTexte 31"/>
          <p:cNvSpPr txBox="1"/>
          <p:nvPr/>
        </p:nvSpPr>
        <p:spPr>
          <a:xfrm>
            <a:off x="1797919" y="326488"/>
            <a:ext cx="5767299" cy="523220"/>
          </a:xfrm>
          <a:prstGeom prst="rect">
            <a:avLst/>
          </a:prstGeom>
          <a:noFill/>
        </p:spPr>
        <p:txBody>
          <a:bodyPr wrap="none" rtlCol="0">
            <a:spAutoFit/>
          </a:bodyPr>
          <a:lstStyle/>
          <a:p>
            <a:r>
              <a:rPr lang="fr-FR" sz="2800" b="1" dirty="0" smtClean="0"/>
              <a:t>ICOM : CE QUE VOUS SAUREZ FAIRE ?</a:t>
            </a:r>
          </a:p>
        </p:txBody>
      </p:sp>
      <p:sp>
        <p:nvSpPr>
          <p:cNvPr id="33" name="Text Box 23"/>
          <p:cNvSpPr txBox="1">
            <a:spLocks noChangeArrowheads="1"/>
          </p:cNvSpPr>
          <p:nvPr/>
        </p:nvSpPr>
        <p:spPr bwMode="auto">
          <a:xfrm>
            <a:off x="1000919" y="5934076"/>
            <a:ext cx="564229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FR" dirty="0">
                <a:latin typeface="Arial"/>
                <a:cs typeface="Arial"/>
              </a:rPr>
              <a:t>…dans des domaines techniques précis </a:t>
            </a:r>
          </a:p>
        </p:txBody>
      </p:sp>
      <p:cxnSp>
        <p:nvCxnSpPr>
          <p:cNvPr id="35" name="Connecteur droit avec flèche 34"/>
          <p:cNvCxnSpPr/>
          <p:nvPr/>
        </p:nvCxnSpPr>
        <p:spPr>
          <a:xfrm>
            <a:off x="6643209" y="6217816"/>
            <a:ext cx="1818168" cy="0"/>
          </a:xfrm>
          <a:prstGeom prst="straightConnector1">
            <a:avLst/>
          </a:prstGeom>
          <a:ln w="5715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nvGrpSpPr>
          <p:cNvPr id="34" name="Grouper 33"/>
          <p:cNvGrpSpPr/>
          <p:nvPr/>
        </p:nvGrpSpPr>
        <p:grpSpPr>
          <a:xfrm>
            <a:off x="89401" y="266208"/>
            <a:ext cx="963539" cy="605075"/>
            <a:chOff x="1697111" y="1968119"/>
            <a:chExt cx="963539" cy="605075"/>
          </a:xfrm>
        </p:grpSpPr>
        <p:grpSp>
          <p:nvGrpSpPr>
            <p:cNvPr id="36" name="Grouper 35"/>
            <p:cNvGrpSpPr/>
            <p:nvPr/>
          </p:nvGrpSpPr>
          <p:grpSpPr>
            <a:xfrm>
              <a:off x="1702341" y="2083472"/>
              <a:ext cx="917318" cy="416660"/>
              <a:chOff x="1702341" y="2083472"/>
              <a:chExt cx="5690662" cy="2499370"/>
            </a:xfrm>
          </p:grpSpPr>
          <p:sp>
            <p:nvSpPr>
              <p:cNvPr id="45" name="Freeform 8"/>
              <p:cNvSpPr>
                <a:spLocks/>
              </p:cNvSpPr>
              <p:nvPr/>
            </p:nvSpPr>
            <p:spPr bwMode="auto">
              <a:xfrm>
                <a:off x="1702341" y="2083472"/>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66FF66"/>
              </a:solidFill>
              <a:ln w="9525">
                <a:solidFill>
                  <a:schemeClr val="tx1"/>
                </a:solidFill>
                <a:round/>
                <a:headEnd/>
                <a:tailEnd/>
              </a:ln>
              <a:effectLst/>
            </p:spPr>
            <p:txBody>
              <a:bodyPr/>
              <a:lstStyle/>
              <a:p>
                <a:endParaRPr lang="fr-FR"/>
              </a:p>
            </p:txBody>
          </p:sp>
          <p:sp>
            <p:nvSpPr>
              <p:cNvPr id="46" name="Freeform 9"/>
              <p:cNvSpPr>
                <a:spLocks/>
              </p:cNvSpPr>
              <p:nvPr/>
            </p:nvSpPr>
            <p:spPr bwMode="auto">
              <a:xfrm flipH="1">
                <a:off x="3125008" y="2083472"/>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99FF66"/>
              </a:solidFill>
              <a:ln w="9525">
                <a:solidFill>
                  <a:schemeClr val="tx1"/>
                </a:solidFill>
                <a:round/>
                <a:headEnd/>
                <a:tailEnd/>
              </a:ln>
              <a:effectLst/>
            </p:spPr>
            <p:txBody>
              <a:bodyPr/>
              <a:lstStyle/>
              <a:p>
                <a:endParaRPr lang="fr-FR"/>
              </a:p>
            </p:txBody>
          </p:sp>
          <p:sp>
            <p:nvSpPr>
              <p:cNvPr id="47" name="Freeform 11"/>
              <p:cNvSpPr>
                <a:spLocks/>
              </p:cNvSpPr>
              <p:nvPr/>
            </p:nvSpPr>
            <p:spPr bwMode="auto">
              <a:xfrm>
                <a:off x="1702341" y="3628073"/>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sp>
            <p:nvSpPr>
              <p:cNvPr id="48" name="Freeform 18"/>
              <p:cNvSpPr>
                <a:spLocks/>
              </p:cNvSpPr>
              <p:nvPr/>
            </p:nvSpPr>
            <p:spPr bwMode="auto">
              <a:xfrm flipV="1">
                <a:off x="4547672" y="2558734"/>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FFCC"/>
              </a:solidFill>
              <a:ln w="9525">
                <a:solidFill>
                  <a:schemeClr val="tx1"/>
                </a:solidFill>
                <a:round/>
                <a:headEnd/>
                <a:tailEnd/>
              </a:ln>
              <a:effectLst/>
            </p:spPr>
            <p:txBody>
              <a:bodyPr/>
              <a:lstStyle/>
              <a:p>
                <a:endParaRPr lang="fr-FR"/>
              </a:p>
            </p:txBody>
          </p:sp>
          <p:sp>
            <p:nvSpPr>
              <p:cNvPr id="49" name="Freeform 19"/>
              <p:cNvSpPr>
                <a:spLocks/>
              </p:cNvSpPr>
              <p:nvPr/>
            </p:nvSpPr>
            <p:spPr bwMode="auto">
              <a:xfrm flipH="1" flipV="1">
                <a:off x="5970339" y="2558734"/>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CCFF"/>
              </a:solidFill>
              <a:ln w="9525">
                <a:solidFill>
                  <a:schemeClr val="tx1"/>
                </a:solidFill>
                <a:round/>
                <a:headEnd/>
                <a:tailEnd/>
              </a:ln>
              <a:effectLst/>
            </p:spPr>
            <p:txBody>
              <a:bodyPr/>
              <a:lstStyle/>
              <a:p>
                <a:endParaRPr lang="fr-FR"/>
              </a:p>
            </p:txBody>
          </p:sp>
          <p:sp>
            <p:nvSpPr>
              <p:cNvPr id="50" name="Freeform 20"/>
              <p:cNvSpPr>
                <a:spLocks/>
              </p:cNvSpPr>
              <p:nvPr/>
            </p:nvSpPr>
            <p:spPr bwMode="auto">
              <a:xfrm flipV="1">
                <a:off x="4547672" y="2202287"/>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grpSp>
        <p:sp>
          <p:nvSpPr>
            <p:cNvPr id="37" name="Text Box 22"/>
            <p:cNvSpPr txBox="1">
              <a:spLocks noChangeArrowheads="1"/>
            </p:cNvSpPr>
            <p:nvPr/>
          </p:nvSpPr>
          <p:spPr bwMode="auto">
            <a:xfrm>
              <a:off x="1697111" y="2090808"/>
              <a:ext cx="245990" cy="307777"/>
            </a:xfrm>
            <a:prstGeom prst="rect">
              <a:avLst/>
            </a:prstGeom>
            <a:noFill/>
            <a:ln w="9525">
              <a:noFill/>
              <a:miter lim="800000"/>
              <a:headEnd/>
              <a:tailEnd/>
            </a:ln>
            <a:effectLst/>
          </p:spPr>
          <p:txBody>
            <a:bodyPr wrap="square">
              <a:spAutoFit/>
            </a:bodyPr>
            <a:lstStyle/>
            <a:p>
              <a:r>
                <a:rPr lang="fr-FR" sz="1400" dirty="0" smtClean="0"/>
                <a:t>I</a:t>
              </a:r>
              <a:endParaRPr lang="fr-FR" sz="1400" dirty="0"/>
            </a:p>
          </p:txBody>
        </p:sp>
        <p:sp>
          <p:nvSpPr>
            <p:cNvPr id="38" name="Text Box 23"/>
            <p:cNvSpPr txBox="1">
              <a:spLocks noChangeArrowheads="1"/>
            </p:cNvSpPr>
            <p:nvPr/>
          </p:nvSpPr>
          <p:spPr bwMode="auto">
            <a:xfrm>
              <a:off x="1912605" y="2082273"/>
              <a:ext cx="265446" cy="307777"/>
            </a:xfrm>
            <a:prstGeom prst="rect">
              <a:avLst/>
            </a:prstGeom>
            <a:noFill/>
            <a:ln w="9525">
              <a:noFill/>
              <a:miter lim="800000"/>
              <a:headEnd/>
              <a:tailEnd/>
            </a:ln>
            <a:effectLst/>
          </p:spPr>
          <p:txBody>
            <a:bodyPr wrap="square">
              <a:spAutoFit/>
            </a:bodyPr>
            <a:lstStyle/>
            <a:p>
              <a:r>
                <a:rPr lang="fr-FR" sz="1400" dirty="0" smtClean="0"/>
                <a:t>C</a:t>
              </a:r>
              <a:endParaRPr lang="fr-FR" sz="1400" dirty="0"/>
            </a:p>
          </p:txBody>
        </p:sp>
        <p:sp>
          <p:nvSpPr>
            <p:cNvPr id="39" name="Text Box 24"/>
            <p:cNvSpPr txBox="1">
              <a:spLocks noChangeArrowheads="1"/>
            </p:cNvSpPr>
            <p:nvPr/>
          </p:nvSpPr>
          <p:spPr bwMode="auto">
            <a:xfrm>
              <a:off x="2116106" y="2163807"/>
              <a:ext cx="303539" cy="307777"/>
            </a:xfrm>
            <a:prstGeom prst="rect">
              <a:avLst/>
            </a:prstGeom>
            <a:noFill/>
            <a:ln w="9525">
              <a:noFill/>
              <a:miter lim="800000"/>
              <a:headEnd/>
              <a:tailEnd/>
            </a:ln>
            <a:effectLst/>
          </p:spPr>
          <p:txBody>
            <a:bodyPr wrap="none">
              <a:spAutoFit/>
            </a:bodyPr>
            <a:lstStyle/>
            <a:p>
              <a:r>
                <a:rPr lang="fr-FR" sz="1400" dirty="0" smtClean="0"/>
                <a:t>O</a:t>
              </a:r>
              <a:endParaRPr lang="fr-FR" sz="1400" dirty="0"/>
            </a:p>
          </p:txBody>
        </p:sp>
        <p:sp>
          <p:nvSpPr>
            <p:cNvPr id="40" name="Text Box 25"/>
            <p:cNvSpPr txBox="1">
              <a:spLocks noChangeArrowheads="1"/>
            </p:cNvSpPr>
            <p:nvPr/>
          </p:nvSpPr>
          <p:spPr bwMode="auto">
            <a:xfrm>
              <a:off x="2334743" y="2163401"/>
              <a:ext cx="325907" cy="307777"/>
            </a:xfrm>
            <a:prstGeom prst="rect">
              <a:avLst/>
            </a:prstGeom>
            <a:noFill/>
            <a:ln w="9525">
              <a:noFill/>
              <a:miter lim="800000"/>
              <a:headEnd/>
              <a:tailEnd/>
            </a:ln>
            <a:effectLst/>
          </p:spPr>
          <p:txBody>
            <a:bodyPr wrap="square">
              <a:spAutoFit/>
            </a:bodyPr>
            <a:lstStyle/>
            <a:p>
              <a:r>
                <a:rPr lang="fr-FR" sz="1400" dirty="0" smtClean="0"/>
                <a:t>M</a:t>
              </a:r>
              <a:endParaRPr lang="fr-FR" sz="1400" dirty="0"/>
            </a:p>
          </p:txBody>
        </p:sp>
        <p:sp>
          <p:nvSpPr>
            <p:cNvPr id="41" name="Text Box 42"/>
            <p:cNvSpPr txBox="1">
              <a:spLocks noChangeArrowheads="1"/>
            </p:cNvSpPr>
            <p:nvPr/>
          </p:nvSpPr>
          <p:spPr bwMode="auto">
            <a:xfrm>
              <a:off x="1718965" y="2318357"/>
              <a:ext cx="404378" cy="184666"/>
            </a:xfrm>
            <a:prstGeom prst="rect">
              <a:avLst/>
            </a:prstGeom>
            <a:noFill/>
            <a:ln w="9525">
              <a:noFill/>
              <a:miter lim="800000"/>
              <a:headEnd/>
              <a:tailEnd/>
            </a:ln>
            <a:effectLst/>
          </p:spPr>
          <p:txBody>
            <a:bodyPr wrap="none">
              <a:spAutoFit/>
            </a:bodyPr>
            <a:lstStyle/>
            <a:p>
              <a:r>
                <a:rPr lang="fr-FR" sz="600" dirty="0" smtClean="0"/>
                <a:t>Projets</a:t>
              </a:r>
              <a:endParaRPr lang="fr-FR" sz="600" dirty="0"/>
            </a:p>
          </p:txBody>
        </p:sp>
        <p:sp>
          <p:nvSpPr>
            <p:cNvPr id="42" name="Text Box 43"/>
            <p:cNvSpPr txBox="1">
              <a:spLocks noChangeArrowheads="1"/>
            </p:cNvSpPr>
            <p:nvPr/>
          </p:nvSpPr>
          <p:spPr bwMode="auto">
            <a:xfrm>
              <a:off x="1904175" y="1968119"/>
              <a:ext cx="506832" cy="184666"/>
            </a:xfrm>
            <a:prstGeom prst="rect">
              <a:avLst/>
            </a:prstGeom>
            <a:noFill/>
            <a:ln w="9525">
              <a:noFill/>
              <a:miter lim="800000"/>
              <a:headEnd/>
              <a:tailEnd/>
            </a:ln>
            <a:effectLst/>
          </p:spPr>
          <p:txBody>
            <a:bodyPr wrap="none">
              <a:spAutoFit/>
            </a:bodyPr>
            <a:lstStyle/>
            <a:p>
              <a:r>
                <a:rPr lang="fr-FR" sz="600" dirty="0" smtClean="0"/>
                <a:t>Entreprise</a:t>
              </a:r>
              <a:endParaRPr lang="fr-FR" sz="600" dirty="0"/>
            </a:p>
          </p:txBody>
        </p:sp>
        <p:sp>
          <p:nvSpPr>
            <p:cNvPr id="43" name="Text Box 43"/>
            <p:cNvSpPr txBox="1">
              <a:spLocks noChangeArrowheads="1"/>
            </p:cNvSpPr>
            <p:nvPr/>
          </p:nvSpPr>
          <p:spPr bwMode="auto">
            <a:xfrm>
              <a:off x="2159463" y="2066134"/>
              <a:ext cx="479618" cy="184666"/>
            </a:xfrm>
            <a:prstGeom prst="rect">
              <a:avLst/>
            </a:prstGeom>
            <a:noFill/>
            <a:ln w="9525">
              <a:noFill/>
              <a:miter lim="800000"/>
              <a:headEnd/>
              <a:tailEnd/>
            </a:ln>
            <a:effectLst/>
          </p:spPr>
          <p:txBody>
            <a:bodyPr wrap="none">
              <a:spAutoFit/>
            </a:bodyPr>
            <a:lstStyle/>
            <a:p>
              <a:r>
                <a:rPr lang="fr-FR" sz="600" dirty="0" smtClean="0"/>
                <a:t>Systèmes</a:t>
              </a:r>
              <a:endParaRPr lang="fr-FR" sz="600" dirty="0"/>
            </a:p>
          </p:txBody>
        </p:sp>
        <p:sp>
          <p:nvSpPr>
            <p:cNvPr id="44" name="Text Box 42"/>
            <p:cNvSpPr txBox="1">
              <a:spLocks noChangeArrowheads="1"/>
            </p:cNvSpPr>
            <p:nvPr/>
          </p:nvSpPr>
          <p:spPr bwMode="auto">
            <a:xfrm>
              <a:off x="1952770" y="2388528"/>
              <a:ext cx="405197" cy="184666"/>
            </a:xfrm>
            <a:prstGeom prst="rect">
              <a:avLst/>
            </a:prstGeom>
            <a:noFill/>
            <a:ln w="9525">
              <a:noFill/>
              <a:miter lim="800000"/>
              <a:headEnd/>
              <a:tailEnd/>
            </a:ln>
            <a:effectLst/>
          </p:spPr>
          <p:txBody>
            <a:bodyPr wrap="square">
              <a:spAutoFit/>
            </a:bodyPr>
            <a:lstStyle/>
            <a:p>
              <a:r>
                <a:rPr lang="fr-FR" sz="600" dirty="0" smtClean="0"/>
                <a:t>Equipe</a:t>
              </a:r>
              <a:endParaRPr lang="fr-FR" sz="600" dirty="0"/>
            </a:p>
          </p:txBody>
        </p:sp>
      </p:grpSp>
      <p:sp>
        <p:nvSpPr>
          <p:cNvPr id="2" name="Espace réservé du numéro de diapositive 1"/>
          <p:cNvSpPr>
            <a:spLocks noGrp="1"/>
          </p:cNvSpPr>
          <p:nvPr>
            <p:ph type="sldNum" sz="quarter" idx="12"/>
          </p:nvPr>
        </p:nvSpPr>
        <p:spPr/>
        <p:txBody>
          <a:bodyPr/>
          <a:lstStyle/>
          <a:p>
            <a:fld id="{2AAE9C9E-59FF-A045-A040-9F90E726B2EE}" type="slidenum">
              <a:rPr lang="fr-FR" smtClean="0"/>
              <a:t>8</a:t>
            </a:fld>
            <a:endParaRPr lang="fr-FR"/>
          </a:p>
        </p:txBody>
      </p:sp>
    </p:spTree>
    <p:extLst>
      <p:ext uri="{BB962C8B-B14F-4D97-AF65-F5344CB8AC3E}">
        <p14:creationId xmlns:p14="http://schemas.microsoft.com/office/powerpoint/2010/main" val="1191240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9"/>
          <p:cNvGrpSpPr>
            <a:grpSpLocks/>
          </p:cNvGrpSpPr>
          <p:nvPr/>
        </p:nvGrpSpPr>
        <p:grpSpPr bwMode="auto">
          <a:xfrm>
            <a:off x="1803160" y="1250108"/>
            <a:ext cx="6196013" cy="3641725"/>
            <a:chOff x="1638300" y="1827213"/>
            <a:chExt cx="6196013" cy="3641169"/>
          </a:xfrm>
        </p:grpSpPr>
        <p:sp>
          <p:nvSpPr>
            <p:cNvPr id="3" name="Oval 6"/>
            <p:cNvSpPr>
              <a:spLocks noChangeArrowheads="1"/>
            </p:cNvSpPr>
            <p:nvPr/>
          </p:nvSpPr>
          <p:spPr bwMode="auto">
            <a:xfrm>
              <a:off x="3562350" y="3159125"/>
              <a:ext cx="1655763" cy="1262063"/>
            </a:xfrm>
            <a:prstGeom prst="ellipse">
              <a:avLst/>
            </a:prstGeom>
            <a:solidFill>
              <a:schemeClr val="accent1"/>
            </a:solidFill>
            <a:ln w="9525">
              <a:solidFill>
                <a:schemeClr val="tx1"/>
              </a:solidFill>
              <a:round/>
              <a:headEnd/>
              <a:tailEnd/>
            </a:ln>
          </p:spPr>
          <p:txBody>
            <a:bodyPr wrap="none" anchor="ctr"/>
            <a:lstStyle/>
            <a:p>
              <a:pPr algn="ctr"/>
              <a:endParaRPr lang="en-US"/>
            </a:p>
          </p:txBody>
        </p:sp>
        <p:sp>
          <p:nvSpPr>
            <p:cNvPr id="4" name="Line 7"/>
            <p:cNvSpPr>
              <a:spLocks noChangeShapeType="1"/>
            </p:cNvSpPr>
            <p:nvPr/>
          </p:nvSpPr>
          <p:spPr bwMode="auto">
            <a:xfrm flipV="1">
              <a:off x="4346575" y="2606675"/>
              <a:ext cx="0" cy="53816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5" name="Line 8"/>
            <p:cNvSpPr>
              <a:spLocks noChangeShapeType="1"/>
            </p:cNvSpPr>
            <p:nvPr/>
          </p:nvSpPr>
          <p:spPr bwMode="auto">
            <a:xfrm flipV="1">
              <a:off x="5072063" y="3287713"/>
              <a:ext cx="7620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6" name="Line 9"/>
            <p:cNvSpPr>
              <a:spLocks noChangeShapeType="1"/>
            </p:cNvSpPr>
            <p:nvPr/>
          </p:nvSpPr>
          <p:spPr bwMode="auto">
            <a:xfrm flipH="1">
              <a:off x="3297238" y="4175125"/>
              <a:ext cx="455612" cy="2492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7" name="Line 12"/>
            <p:cNvSpPr>
              <a:spLocks noChangeShapeType="1"/>
            </p:cNvSpPr>
            <p:nvPr/>
          </p:nvSpPr>
          <p:spPr bwMode="auto">
            <a:xfrm>
              <a:off x="4416425" y="4406900"/>
              <a:ext cx="3175" cy="81756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8" name="Line 14"/>
            <p:cNvSpPr>
              <a:spLocks noChangeShapeType="1"/>
            </p:cNvSpPr>
            <p:nvPr/>
          </p:nvSpPr>
          <p:spPr bwMode="auto">
            <a:xfrm flipH="1" flipV="1">
              <a:off x="3111500" y="3163888"/>
              <a:ext cx="585788" cy="2936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9" name="Text Box 15"/>
            <p:cNvSpPr txBox="1">
              <a:spLocks noChangeArrowheads="1"/>
            </p:cNvSpPr>
            <p:nvPr/>
          </p:nvSpPr>
          <p:spPr bwMode="auto">
            <a:xfrm>
              <a:off x="3890963" y="3565525"/>
              <a:ext cx="8810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FR"/>
                <a:t>MSTI</a:t>
              </a:r>
              <a:endParaRPr lang="en-US"/>
            </a:p>
          </p:txBody>
        </p:sp>
        <p:sp>
          <p:nvSpPr>
            <p:cNvPr id="10" name="Text Box 16"/>
            <p:cNvSpPr txBox="1">
              <a:spLocks noChangeArrowheads="1"/>
            </p:cNvSpPr>
            <p:nvPr/>
          </p:nvSpPr>
          <p:spPr bwMode="auto">
            <a:xfrm>
              <a:off x="2659063" y="1827213"/>
              <a:ext cx="3302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ERP, SAP : </a:t>
              </a:r>
            </a:p>
            <a:p>
              <a:pPr algn="ctr" eaLnBrk="1" hangingPunct="1"/>
              <a:r>
                <a:rPr lang="fr-FR" sz="1800"/>
                <a:t>(Enterprise Resource Planning)</a:t>
              </a:r>
              <a:endParaRPr lang="en-US" sz="1800"/>
            </a:p>
          </p:txBody>
        </p:sp>
        <p:sp>
          <p:nvSpPr>
            <p:cNvPr id="11" name="Text Box 18"/>
            <p:cNvSpPr txBox="1">
              <a:spLocks noChangeArrowheads="1"/>
            </p:cNvSpPr>
            <p:nvPr/>
          </p:nvSpPr>
          <p:spPr bwMode="auto">
            <a:xfrm>
              <a:off x="5875338" y="2676525"/>
              <a:ext cx="18446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Audit et sécurité</a:t>
              </a:r>
            </a:p>
            <a:p>
              <a:pPr algn="ctr" eaLnBrk="1" hangingPunct="1"/>
              <a:r>
                <a:rPr lang="fr-FR" sz="1800"/>
                <a:t>Informatique </a:t>
              </a:r>
            </a:p>
          </p:txBody>
        </p:sp>
        <p:sp>
          <p:nvSpPr>
            <p:cNvPr id="12" name="Text Box 19"/>
            <p:cNvSpPr txBox="1">
              <a:spLocks noChangeArrowheads="1"/>
            </p:cNvSpPr>
            <p:nvPr/>
          </p:nvSpPr>
          <p:spPr bwMode="auto">
            <a:xfrm>
              <a:off x="3134178" y="5099050"/>
              <a:ext cx="268674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Systèmes mobiles et STI</a:t>
              </a:r>
              <a:endParaRPr lang="en-US" sz="1800"/>
            </a:p>
          </p:txBody>
        </p:sp>
        <p:sp>
          <p:nvSpPr>
            <p:cNvPr id="13" name="Text Box 20"/>
            <p:cNvSpPr txBox="1">
              <a:spLocks noChangeArrowheads="1"/>
            </p:cNvSpPr>
            <p:nvPr/>
          </p:nvSpPr>
          <p:spPr bwMode="auto">
            <a:xfrm>
              <a:off x="2203450" y="2947988"/>
              <a:ext cx="9223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FR" sz="1800"/>
                <a:t>Testing</a:t>
              </a:r>
              <a:endParaRPr lang="en-US" sz="1800"/>
            </a:p>
          </p:txBody>
        </p:sp>
        <p:sp>
          <p:nvSpPr>
            <p:cNvPr id="14" name="Text Box 21"/>
            <p:cNvSpPr txBox="1">
              <a:spLocks noChangeArrowheads="1"/>
            </p:cNvSpPr>
            <p:nvPr/>
          </p:nvSpPr>
          <p:spPr bwMode="auto">
            <a:xfrm>
              <a:off x="1638300" y="4008438"/>
              <a:ext cx="1465263"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SOA </a:t>
              </a:r>
            </a:p>
            <a:p>
              <a:pPr algn="ctr" eaLnBrk="1" hangingPunct="1"/>
              <a:r>
                <a:rPr lang="fr-FR" sz="1800"/>
                <a:t>Architecture,</a:t>
              </a:r>
            </a:p>
            <a:p>
              <a:pPr algn="ctr" eaLnBrk="1" hangingPunct="1"/>
              <a:r>
                <a:rPr lang="fr-FR" sz="1800"/>
                <a:t>Urbanisation</a:t>
              </a:r>
              <a:endParaRPr lang="en-US" sz="1800"/>
            </a:p>
          </p:txBody>
        </p:sp>
        <p:sp>
          <p:nvSpPr>
            <p:cNvPr id="15" name="ZoneTexte 26"/>
            <p:cNvSpPr txBox="1">
              <a:spLocks noChangeArrowheads="1"/>
            </p:cNvSpPr>
            <p:nvPr/>
          </p:nvSpPr>
          <p:spPr bwMode="auto">
            <a:xfrm>
              <a:off x="5405438" y="4197350"/>
              <a:ext cx="24288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a:t>GESPRO (Systèmes </a:t>
              </a:r>
            </a:p>
            <a:p>
              <a:pPr algn="ctr" eaLnBrk="1" hangingPunct="1"/>
              <a:r>
                <a:rPr lang="fr-FR" sz="1800"/>
                <a:t>de gestion de projets)</a:t>
              </a:r>
            </a:p>
          </p:txBody>
        </p:sp>
        <p:sp>
          <p:nvSpPr>
            <p:cNvPr id="16" name="Line 8"/>
            <p:cNvSpPr>
              <a:spLocks noChangeShapeType="1"/>
            </p:cNvSpPr>
            <p:nvPr/>
          </p:nvSpPr>
          <p:spPr bwMode="auto">
            <a:xfrm>
              <a:off x="4824413" y="4306888"/>
              <a:ext cx="639762" cy="1555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grpSp>
      <p:sp>
        <p:nvSpPr>
          <p:cNvPr id="17" name="ZoneTexte 16"/>
          <p:cNvSpPr txBox="1"/>
          <p:nvPr/>
        </p:nvSpPr>
        <p:spPr>
          <a:xfrm>
            <a:off x="2145443" y="347032"/>
            <a:ext cx="4878033" cy="523220"/>
          </a:xfrm>
          <a:prstGeom prst="rect">
            <a:avLst/>
          </a:prstGeom>
          <a:noFill/>
        </p:spPr>
        <p:txBody>
          <a:bodyPr wrap="none" rtlCol="0">
            <a:spAutoFit/>
          </a:bodyPr>
          <a:lstStyle/>
          <a:p>
            <a:r>
              <a:rPr lang="fr-FR" sz="2800" b="1" dirty="0" smtClean="0"/>
              <a:t>DOMAINES TECHNIQUES DE STI</a:t>
            </a:r>
            <a:endParaRPr lang="fr-FR" sz="2800" b="1" dirty="0"/>
          </a:p>
        </p:txBody>
      </p:sp>
      <p:sp>
        <p:nvSpPr>
          <p:cNvPr id="19" name="Text Box 26"/>
          <p:cNvSpPr txBox="1">
            <a:spLocks noChangeArrowheads="1"/>
          </p:cNvSpPr>
          <p:nvPr/>
        </p:nvSpPr>
        <p:spPr bwMode="auto">
          <a:xfrm>
            <a:off x="758208" y="5392304"/>
            <a:ext cx="7715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FR" dirty="0">
                <a:latin typeface="Arial"/>
                <a:cs typeface="Arial"/>
              </a:rPr>
              <a:t>Les sociétés de conseil en systèmes de traitement de l'information recherchent activement des compétences de "</a:t>
            </a:r>
            <a:r>
              <a:rPr lang="fr-FR" dirty="0" err="1">
                <a:latin typeface="Arial"/>
                <a:cs typeface="Arial"/>
              </a:rPr>
              <a:t>project</a:t>
            </a:r>
            <a:r>
              <a:rPr lang="fr-FR" dirty="0">
                <a:latin typeface="Arial"/>
                <a:cs typeface="Arial"/>
              </a:rPr>
              <a:t> manager" dans ces </a:t>
            </a:r>
            <a:r>
              <a:rPr lang="fr-FR" dirty="0" smtClean="0">
                <a:latin typeface="Arial"/>
                <a:cs typeface="Arial"/>
              </a:rPr>
              <a:t>domaines applicatifs.</a:t>
            </a:r>
            <a:endParaRPr lang="fr-FR" dirty="0">
              <a:latin typeface="Arial"/>
              <a:cs typeface="Arial"/>
            </a:endParaRPr>
          </a:p>
        </p:txBody>
      </p:sp>
      <p:grpSp>
        <p:nvGrpSpPr>
          <p:cNvPr id="20" name="Grouper 19"/>
          <p:cNvGrpSpPr/>
          <p:nvPr/>
        </p:nvGrpSpPr>
        <p:grpSpPr>
          <a:xfrm>
            <a:off x="276438" y="282628"/>
            <a:ext cx="963539" cy="605075"/>
            <a:chOff x="1697111" y="1968119"/>
            <a:chExt cx="963539" cy="605075"/>
          </a:xfrm>
        </p:grpSpPr>
        <p:grpSp>
          <p:nvGrpSpPr>
            <p:cNvPr id="21" name="Grouper 20"/>
            <p:cNvGrpSpPr/>
            <p:nvPr/>
          </p:nvGrpSpPr>
          <p:grpSpPr>
            <a:xfrm>
              <a:off x="1702341" y="2083472"/>
              <a:ext cx="917318" cy="416660"/>
              <a:chOff x="1702341" y="2083472"/>
              <a:chExt cx="5690662" cy="2499370"/>
            </a:xfrm>
          </p:grpSpPr>
          <p:sp>
            <p:nvSpPr>
              <p:cNvPr id="30" name="Freeform 8"/>
              <p:cNvSpPr>
                <a:spLocks/>
              </p:cNvSpPr>
              <p:nvPr/>
            </p:nvSpPr>
            <p:spPr bwMode="auto">
              <a:xfrm>
                <a:off x="1702341" y="2083472"/>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66FF66"/>
              </a:solidFill>
              <a:ln w="9525">
                <a:solidFill>
                  <a:schemeClr val="tx1"/>
                </a:solidFill>
                <a:round/>
                <a:headEnd/>
                <a:tailEnd/>
              </a:ln>
              <a:effectLst/>
            </p:spPr>
            <p:txBody>
              <a:bodyPr/>
              <a:lstStyle/>
              <a:p>
                <a:endParaRPr lang="fr-FR"/>
              </a:p>
            </p:txBody>
          </p:sp>
          <p:sp>
            <p:nvSpPr>
              <p:cNvPr id="31" name="Freeform 9"/>
              <p:cNvSpPr>
                <a:spLocks/>
              </p:cNvSpPr>
              <p:nvPr/>
            </p:nvSpPr>
            <p:spPr bwMode="auto">
              <a:xfrm flipH="1">
                <a:off x="3125008" y="2083472"/>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99FF66"/>
              </a:solidFill>
              <a:ln w="9525">
                <a:solidFill>
                  <a:schemeClr val="tx1"/>
                </a:solidFill>
                <a:round/>
                <a:headEnd/>
                <a:tailEnd/>
              </a:ln>
              <a:effectLst/>
            </p:spPr>
            <p:txBody>
              <a:bodyPr/>
              <a:lstStyle/>
              <a:p>
                <a:endParaRPr lang="fr-FR"/>
              </a:p>
            </p:txBody>
          </p:sp>
          <p:sp>
            <p:nvSpPr>
              <p:cNvPr id="32" name="Freeform 11"/>
              <p:cNvSpPr>
                <a:spLocks/>
              </p:cNvSpPr>
              <p:nvPr/>
            </p:nvSpPr>
            <p:spPr bwMode="auto">
              <a:xfrm>
                <a:off x="1702341" y="3628073"/>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sp>
            <p:nvSpPr>
              <p:cNvPr id="33" name="Freeform 18"/>
              <p:cNvSpPr>
                <a:spLocks/>
              </p:cNvSpPr>
              <p:nvPr/>
            </p:nvSpPr>
            <p:spPr bwMode="auto">
              <a:xfrm flipV="1">
                <a:off x="4547672" y="2558734"/>
                <a:ext cx="1422667"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FFCC"/>
              </a:solidFill>
              <a:ln w="9525">
                <a:solidFill>
                  <a:schemeClr val="tx1"/>
                </a:solidFill>
                <a:round/>
                <a:headEnd/>
                <a:tailEnd/>
              </a:ln>
              <a:effectLst/>
            </p:spPr>
            <p:txBody>
              <a:bodyPr/>
              <a:lstStyle/>
              <a:p>
                <a:endParaRPr lang="fr-FR"/>
              </a:p>
            </p:txBody>
          </p:sp>
          <p:sp>
            <p:nvSpPr>
              <p:cNvPr id="34" name="Freeform 19"/>
              <p:cNvSpPr>
                <a:spLocks/>
              </p:cNvSpPr>
              <p:nvPr/>
            </p:nvSpPr>
            <p:spPr bwMode="auto">
              <a:xfrm flipH="1" flipV="1">
                <a:off x="5970339" y="2558734"/>
                <a:ext cx="1417215" cy="2024108"/>
              </a:xfrm>
              <a:custGeom>
                <a:avLst/>
                <a:gdLst/>
                <a:ahLst/>
                <a:cxnLst>
                  <a:cxn ang="0">
                    <a:pos x="0" y="181"/>
                  </a:cxn>
                  <a:cxn ang="0">
                    <a:pos x="0" y="771"/>
                  </a:cxn>
                  <a:cxn ang="0">
                    <a:pos x="408" y="589"/>
                  </a:cxn>
                  <a:cxn ang="0">
                    <a:pos x="408" y="0"/>
                  </a:cxn>
                  <a:cxn ang="0">
                    <a:pos x="0" y="181"/>
                  </a:cxn>
                </a:cxnLst>
                <a:rect l="0" t="0" r="r" b="b"/>
                <a:pathLst>
                  <a:path w="408" h="771">
                    <a:moveTo>
                      <a:pt x="0" y="181"/>
                    </a:moveTo>
                    <a:lnTo>
                      <a:pt x="0" y="771"/>
                    </a:lnTo>
                    <a:lnTo>
                      <a:pt x="408" y="589"/>
                    </a:lnTo>
                    <a:lnTo>
                      <a:pt x="408" y="0"/>
                    </a:lnTo>
                    <a:lnTo>
                      <a:pt x="0" y="181"/>
                    </a:lnTo>
                    <a:close/>
                  </a:path>
                </a:pathLst>
              </a:custGeom>
              <a:solidFill>
                <a:srgbClr val="CCCCFF"/>
              </a:solidFill>
              <a:ln w="9525">
                <a:solidFill>
                  <a:schemeClr val="tx1"/>
                </a:solidFill>
                <a:round/>
                <a:headEnd/>
                <a:tailEnd/>
              </a:ln>
              <a:effectLst/>
            </p:spPr>
            <p:txBody>
              <a:bodyPr/>
              <a:lstStyle/>
              <a:p>
                <a:endParaRPr lang="fr-FR"/>
              </a:p>
            </p:txBody>
          </p:sp>
          <p:sp>
            <p:nvSpPr>
              <p:cNvPr id="35" name="Freeform 20"/>
              <p:cNvSpPr>
                <a:spLocks/>
              </p:cNvSpPr>
              <p:nvPr/>
            </p:nvSpPr>
            <p:spPr bwMode="auto">
              <a:xfrm flipV="1">
                <a:off x="4547672" y="2202287"/>
                <a:ext cx="2845331" cy="835953"/>
              </a:xfrm>
              <a:custGeom>
                <a:avLst/>
                <a:gdLst/>
                <a:ahLst/>
                <a:cxnLst>
                  <a:cxn ang="0">
                    <a:pos x="408" y="0"/>
                  </a:cxn>
                  <a:cxn ang="0">
                    <a:pos x="0" y="182"/>
                  </a:cxn>
                  <a:cxn ang="0">
                    <a:pos x="408" y="318"/>
                  </a:cxn>
                  <a:cxn ang="0">
                    <a:pos x="817" y="182"/>
                  </a:cxn>
                  <a:cxn ang="0">
                    <a:pos x="408" y="0"/>
                  </a:cxn>
                </a:cxnLst>
                <a:rect l="0" t="0" r="r" b="b"/>
                <a:pathLst>
                  <a:path w="817" h="318">
                    <a:moveTo>
                      <a:pt x="408" y="0"/>
                    </a:moveTo>
                    <a:lnTo>
                      <a:pt x="0" y="182"/>
                    </a:lnTo>
                    <a:lnTo>
                      <a:pt x="408" y="318"/>
                    </a:lnTo>
                    <a:lnTo>
                      <a:pt x="817" y="182"/>
                    </a:lnTo>
                    <a:lnTo>
                      <a:pt x="408" y="0"/>
                    </a:lnTo>
                    <a:close/>
                  </a:path>
                </a:pathLst>
              </a:custGeom>
              <a:solidFill>
                <a:schemeClr val="bg2"/>
              </a:solidFill>
              <a:ln w="9525">
                <a:solidFill>
                  <a:schemeClr val="tx1"/>
                </a:solidFill>
                <a:round/>
                <a:headEnd/>
                <a:tailEnd/>
              </a:ln>
              <a:effectLst/>
            </p:spPr>
            <p:txBody>
              <a:bodyPr/>
              <a:lstStyle/>
              <a:p>
                <a:endParaRPr lang="fr-FR"/>
              </a:p>
            </p:txBody>
          </p:sp>
        </p:grpSp>
        <p:sp>
          <p:nvSpPr>
            <p:cNvPr id="22" name="Text Box 22"/>
            <p:cNvSpPr txBox="1">
              <a:spLocks noChangeArrowheads="1"/>
            </p:cNvSpPr>
            <p:nvPr/>
          </p:nvSpPr>
          <p:spPr bwMode="auto">
            <a:xfrm>
              <a:off x="1697111" y="2090808"/>
              <a:ext cx="245990" cy="307777"/>
            </a:xfrm>
            <a:prstGeom prst="rect">
              <a:avLst/>
            </a:prstGeom>
            <a:noFill/>
            <a:ln w="9525">
              <a:noFill/>
              <a:miter lim="800000"/>
              <a:headEnd/>
              <a:tailEnd/>
            </a:ln>
            <a:effectLst/>
          </p:spPr>
          <p:txBody>
            <a:bodyPr wrap="square">
              <a:spAutoFit/>
            </a:bodyPr>
            <a:lstStyle/>
            <a:p>
              <a:r>
                <a:rPr lang="fr-FR" sz="1400" dirty="0" smtClean="0"/>
                <a:t>I</a:t>
              </a:r>
              <a:endParaRPr lang="fr-FR" sz="1400" dirty="0"/>
            </a:p>
          </p:txBody>
        </p:sp>
        <p:sp>
          <p:nvSpPr>
            <p:cNvPr id="23" name="Text Box 23"/>
            <p:cNvSpPr txBox="1">
              <a:spLocks noChangeArrowheads="1"/>
            </p:cNvSpPr>
            <p:nvPr/>
          </p:nvSpPr>
          <p:spPr bwMode="auto">
            <a:xfrm>
              <a:off x="1912605" y="2082273"/>
              <a:ext cx="265446" cy="307777"/>
            </a:xfrm>
            <a:prstGeom prst="rect">
              <a:avLst/>
            </a:prstGeom>
            <a:noFill/>
            <a:ln w="9525">
              <a:noFill/>
              <a:miter lim="800000"/>
              <a:headEnd/>
              <a:tailEnd/>
            </a:ln>
            <a:effectLst/>
          </p:spPr>
          <p:txBody>
            <a:bodyPr wrap="square">
              <a:spAutoFit/>
            </a:bodyPr>
            <a:lstStyle/>
            <a:p>
              <a:r>
                <a:rPr lang="fr-FR" sz="1400" dirty="0" smtClean="0"/>
                <a:t>C</a:t>
              </a:r>
              <a:endParaRPr lang="fr-FR" sz="1400" dirty="0"/>
            </a:p>
          </p:txBody>
        </p:sp>
        <p:sp>
          <p:nvSpPr>
            <p:cNvPr id="24" name="Text Box 24"/>
            <p:cNvSpPr txBox="1">
              <a:spLocks noChangeArrowheads="1"/>
            </p:cNvSpPr>
            <p:nvPr/>
          </p:nvSpPr>
          <p:spPr bwMode="auto">
            <a:xfrm>
              <a:off x="2116106" y="2163807"/>
              <a:ext cx="303539" cy="307777"/>
            </a:xfrm>
            <a:prstGeom prst="rect">
              <a:avLst/>
            </a:prstGeom>
            <a:noFill/>
            <a:ln w="9525">
              <a:noFill/>
              <a:miter lim="800000"/>
              <a:headEnd/>
              <a:tailEnd/>
            </a:ln>
            <a:effectLst/>
          </p:spPr>
          <p:txBody>
            <a:bodyPr wrap="none">
              <a:spAutoFit/>
            </a:bodyPr>
            <a:lstStyle/>
            <a:p>
              <a:r>
                <a:rPr lang="fr-FR" sz="1400" dirty="0" smtClean="0"/>
                <a:t>O</a:t>
              </a:r>
              <a:endParaRPr lang="fr-FR" sz="1400" dirty="0"/>
            </a:p>
          </p:txBody>
        </p:sp>
        <p:sp>
          <p:nvSpPr>
            <p:cNvPr id="25" name="Text Box 25"/>
            <p:cNvSpPr txBox="1">
              <a:spLocks noChangeArrowheads="1"/>
            </p:cNvSpPr>
            <p:nvPr/>
          </p:nvSpPr>
          <p:spPr bwMode="auto">
            <a:xfrm>
              <a:off x="2334743" y="2163401"/>
              <a:ext cx="325907" cy="307777"/>
            </a:xfrm>
            <a:prstGeom prst="rect">
              <a:avLst/>
            </a:prstGeom>
            <a:noFill/>
            <a:ln w="9525">
              <a:noFill/>
              <a:miter lim="800000"/>
              <a:headEnd/>
              <a:tailEnd/>
            </a:ln>
            <a:effectLst/>
          </p:spPr>
          <p:txBody>
            <a:bodyPr wrap="square">
              <a:spAutoFit/>
            </a:bodyPr>
            <a:lstStyle/>
            <a:p>
              <a:r>
                <a:rPr lang="fr-FR" sz="1400" dirty="0" smtClean="0"/>
                <a:t>M</a:t>
              </a:r>
              <a:endParaRPr lang="fr-FR" sz="1400" dirty="0"/>
            </a:p>
          </p:txBody>
        </p:sp>
        <p:sp>
          <p:nvSpPr>
            <p:cNvPr id="26" name="Text Box 42"/>
            <p:cNvSpPr txBox="1">
              <a:spLocks noChangeArrowheads="1"/>
            </p:cNvSpPr>
            <p:nvPr/>
          </p:nvSpPr>
          <p:spPr bwMode="auto">
            <a:xfrm>
              <a:off x="1718965" y="2318357"/>
              <a:ext cx="404378" cy="184666"/>
            </a:xfrm>
            <a:prstGeom prst="rect">
              <a:avLst/>
            </a:prstGeom>
            <a:noFill/>
            <a:ln w="9525">
              <a:noFill/>
              <a:miter lim="800000"/>
              <a:headEnd/>
              <a:tailEnd/>
            </a:ln>
            <a:effectLst/>
          </p:spPr>
          <p:txBody>
            <a:bodyPr wrap="none">
              <a:spAutoFit/>
            </a:bodyPr>
            <a:lstStyle/>
            <a:p>
              <a:r>
                <a:rPr lang="fr-FR" sz="600" dirty="0" smtClean="0"/>
                <a:t>Projets</a:t>
              </a:r>
              <a:endParaRPr lang="fr-FR" sz="600" dirty="0"/>
            </a:p>
          </p:txBody>
        </p:sp>
        <p:sp>
          <p:nvSpPr>
            <p:cNvPr id="27" name="Text Box 43"/>
            <p:cNvSpPr txBox="1">
              <a:spLocks noChangeArrowheads="1"/>
            </p:cNvSpPr>
            <p:nvPr/>
          </p:nvSpPr>
          <p:spPr bwMode="auto">
            <a:xfrm>
              <a:off x="1904175" y="1968119"/>
              <a:ext cx="506832" cy="184666"/>
            </a:xfrm>
            <a:prstGeom prst="rect">
              <a:avLst/>
            </a:prstGeom>
            <a:noFill/>
            <a:ln w="9525">
              <a:noFill/>
              <a:miter lim="800000"/>
              <a:headEnd/>
              <a:tailEnd/>
            </a:ln>
            <a:effectLst/>
          </p:spPr>
          <p:txBody>
            <a:bodyPr wrap="none">
              <a:spAutoFit/>
            </a:bodyPr>
            <a:lstStyle/>
            <a:p>
              <a:r>
                <a:rPr lang="fr-FR" sz="600" dirty="0" smtClean="0"/>
                <a:t>Entreprise</a:t>
              </a:r>
              <a:endParaRPr lang="fr-FR" sz="600" dirty="0"/>
            </a:p>
          </p:txBody>
        </p:sp>
        <p:sp>
          <p:nvSpPr>
            <p:cNvPr id="28" name="Text Box 43"/>
            <p:cNvSpPr txBox="1">
              <a:spLocks noChangeArrowheads="1"/>
            </p:cNvSpPr>
            <p:nvPr/>
          </p:nvSpPr>
          <p:spPr bwMode="auto">
            <a:xfrm>
              <a:off x="2159463" y="2066134"/>
              <a:ext cx="479618" cy="184666"/>
            </a:xfrm>
            <a:prstGeom prst="rect">
              <a:avLst/>
            </a:prstGeom>
            <a:noFill/>
            <a:ln w="9525">
              <a:noFill/>
              <a:miter lim="800000"/>
              <a:headEnd/>
              <a:tailEnd/>
            </a:ln>
            <a:effectLst/>
          </p:spPr>
          <p:txBody>
            <a:bodyPr wrap="none">
              <a:spAutoFit/>
            </a:bodyPr>
            <a:lstStyle/>
            <a:p>
              <a:r>
                <a:rPr lang="fr-FR" sz="600" dirty="0" smtClean="0"/>
                <a:t>Systèmes</a:t>
              </a:r>
              <a:endParaRPr lang="fr-FR" sz="600" dirty="0"/>
            </a:p>
          </p:txBody>
        </p:sp>
        <p:sp>
          <p:nvSpPr>
            <p:cNvPr id="29" name="Text Box 42"/>
            <p:cNvSpPr txBox="1">
              <a:spLocks noChangeArrowheads="1"/>
            </p:cNvSpPr>
            <p:nvPr/>
          </p:nvSpPr>
          <p:spPr bwMode="auto">
            <a:xfrm>
              <a:off x="1952770" y="2388528"/>
              <a:ext cx="405197" cy="184666"/>
            </a:xfrm>
            <a:prstGeom prst="rect">
              <a:avLst/>
            </a:prstGeom>
            <a:noFill/>
            <a:ln w="9525">
              <a:noFill/>
              <a:miter lim="800000"/>
              <a:headEnd/>
              <a:tailEnd/>
            </a:ln>
            <a:effectLst/>
          </p:spPr>
          <p:txBody>
            <a:bodyPr wrap="square">
              <a:spAutoFit/>
            </a:bodyPr>
            <a:lstStyle/>
            <a:p>
              <a:r>
                <a:rPr lang="fr-FR" sz="600" dirty="0" smtClean="0"/>
                <a:t>Equipe</a:t>
              </a:r>
              <a:endParaRPr lang="fr-FR" sz="600" dirty="0"/>
            </a:p>
          </p:txBody>
        </p:sp>
      </p:grpSp>
      <p:sp>
        <p:nvSpPr>
          <p:cNvPr id="36" name="Espace réservé du numéro de diapositive 35"/>
          <p:cNvSpPr>
            <a:spLocks noGrp="1"/>
          </p:cNvSpPr>
          <p:nvPr>
            <p:ph type="sldNum" sz="quarter" idx="12"/>
          </p:nvPr>
        </p:nvSpPr>
        <p:spPr/>
        <p:txBody>
          <a:bodyPr/>
          <a:lstStyle/>
          <a:p>
            <a:fld id="{2AAE9C9E-59FF-A045-A040-9F90E726B2EE}" type="slidenum">
              <a:rPr lang="fr-FR" smtClean="0"/>
              <a:t>9</a:t>
            </a:fld>
            <a:endParaRPr lang="fr-FR"/>
          </a:p>
        </p:txBody>
      </p:sp>
    </p:spTree>
    <p:extLst>
      <p:ext uri="{BB962C8B-B14F-4D97-AF65-F5344CB8AC3E}">
        <p14:creationId xmlns:p14="http://schemas.microsoft.com/office/powerpoint/2010/main" val="1728127876"/>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600</TotalTime>
  <Words>1264</Words>
  <Application>Microsoft Macintosh PowerPoint</Application>
  <PresentationFormat>Présentation à l'écran (4:3)</PresentationFormat>
  <Paragraphs>357</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Présentation PowerPoint</vt:lpstr>
      <vt:lpstr>Présentation PowerPoint</vt:lpstr>
      <vt:lpstr>QUELS METIERS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Guy DORIOT</dc:creator>
  <cp:lastModifiedBy>Guy DORIOT</cp:lastModifiedBy>
  <cp:revision>39</cp:revision>
  <cp:lastPrinted>2013-02-06T10:59:14Z</cp:lastPrinted>
  <dcterms:created xsi:type="dcterms:W3CDTF">2013-02-01T06:57:52Z</dcterms:created>
  <dcterms:modified xsi:type="dcterms:W3CDTF">2013-02-06T11:26:34Z</dcterms:modified>
</cp:coreProperties>
</file>